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4111" r:id="rId2"/>
    <p:sldMasterId id="2147484113" r:id="rId3"/>
  </p:sldMasterIdLst>
  <p:notesMasterIdLst>
    <p:notesMasterId r:id="rId18"/>
  </p:notesMasterIdLst>
  <p:handoutMasterIdLst>
    <p:handoutMasterId r:id="rId19"/>
  </p:handoutMasterIdLst>
  <p:sldIdLst>
    <p:sldId id="432" r:id="rId4"/>
    <p:sldId id="456" r:id="rId5"/>
    <p:sldId id="457" r:id="rId6"/>
    <p:sldId id="464" r:id="rId7"/>
    <p:sldId id="461" r:id="rId8"/>
    <p:sldId id="462" r:id="rId9"/>
    <p:sldId id="460" r:id="rId10"/>
    <p:sldId id="467" r:id="rId11"/>
    <p:sldId id="458" r:id="rId12"/>
    <p:sldId id="459" r:id="rId13"/>
    <p:sldId id="465" r:id="rId14"/>
    <p:sldId id="466" r:id="rId15"/>
    <p:sldId id="463" r:id="rId16"/>
    <p:sldId id="468" r:id="rId17"/>
  </p:sldIdLst>
  <p:sldSz cx="9144000" cy="6858000" type="screen4x3"/>
  <p:notesSz cx="6743700" cy="9875838"/>
  <p:defaultTextStyle>
    <a:defPPr>
      <a:defRPr lang="fr-FR"/>
    </a:defPPr>
    <a:lvl1pPr algn="l" defTabSz="4556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5613" indent="1588" algn="l" defTabSz="4556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2813" indent="1588" algn="l" defTabSz="4556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0013" indent="1588" algn="l" defTabSz="4556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5625" indent="3175" algn="l" defTabSz="4556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292929"/>
    <a:srgbClr val="FFFFCC"/>
    <a:srgbClr val="FFCCCC"/>
    <a:srgbClr val="99FF99"/>
    <a:srgbClr val="66FF66"/>
    <a:srgbClr val="376092"/>
    <a:srgbClr val="7FA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014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18" tIns="45209" rIns="90418" bIns="45209" numCol="1" anchor="t" anchorCtr="0" compatLnSpc="1">
            <a:prstTxWarp prst="textNoShape">
              <a:avLst/>
            </a:prstTxWarp>
          </a:bodyPr>
          <a:lstStyle>
            <a:lvl1pPr defTabSz="452438" eaLnBrk="0" hangingPunct="0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18" tIns="45209" rIns="90418" bIns="45209" numCol="1" anchor="t" anchorCtr="0" compatLnSpc="1">
            <a:prstTxWarp prst="textNoShape">
              <a:avLst/>
            </a:prstTxWarp>
          </a:bodyPr>
          <a:lstStyle>
            <a:lvl1pPr algn="r" defTabSz="452438" eaLnBrk="0" hangingPunct="0">
              <a:defRPr sz="1200"/>
            </a:lvl1pPr>
          </a:lstStyle>
          <a:p>
            <a:pPr>
              <a:defRPr/>
            </a:pPr>
            <a:fld id="{5AAE0322-3266-804C-8FAC-7C71C2E72A01}" type="datetime1">
              <a:rPr lang="fr-FR"/>
              <a:pPr>
                <a:defRPr/>
              </a:pPr>
              <a:t>16/02/2016</a:t>
            </a:fld>
            <a:endParaRPr lang="fr-FR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18" tIns="45209" rIns="90418" bIns="45209" numCol="1" anchor="b" anchorCtr="0" compatLnSpc="1">
            <a:prstTxWarp prst="textNoShape">
              <a:avLst/>
            </a:prstTxWarp>
          </a:bodyPr>
          <a:lstStyle>
            <a:lvl1pPr defTabSz="452438" eaLnBrk="0" hangingPunct="0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18" tIns="45209" rIns="90418" bIns="45209" numCol="1" anchor="b" anchorCtr="0" compatLnSpc="1">
            <a:prstTxWarp prst="textNoShape">
              <a:avLst/>
            </a:prstTxWarp>
          </a:bodyPr>
          <a:lstStyle>
            <a:lvl1pPr algn="r" defTabSz="452438" eaLnBrk="0" hangingPunct="0">
              <a:defRPr sz="1200"/>
            </a:lvl1pPr>
          </a:lstStyle>
          <a:p>
            <a:pPr>
              <a:defRPr/>
            </a:pPr>
            <a:fld id="{89C20D8C-8EC0-8A4F-8F78-567C148C50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438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l" defTabSz="45679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21113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defTabSz="456797">
              <a:defRPr sz="1200">
                <a:latin typeface="Calibri" charset="0"/>
              </a:defRPr>
            </a:lvl1pPr>
          </a:lstStyle>
          <a:p>
            <a:pPr>
              <a:defRPr/>
            </a:pPr>
            <a:fld id="{9DFB3098-3FE0-5444-B9ED-1A5F1ADFEFAF}" type="datetime1">
              <a:rPr lang="fr-FR"/>
              <a:pPr>
                <a:defRPr/>
              </a:pPr>
              <a:t>16/02/2016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04875" y="741363"/>
            <a:ext cx="4935538" cy="37020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674688" y="4691063"/>
            <a:ext cx="539432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l" defTabSz="45679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21113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defTabSz="456797">
              <a:defRPr sz="1200">
                <a:latin typeface="Calibri" charset="0"/>
              </a:defRPr>
            </a:lvl1pPr>
          </a:lstStyle>
          <a:p>
            <a:pPr>
              <a:defRPr/>
            </a:pPr>
            <a:fld id="{A17F1040-8511-0C40-84B8-FE0BF36AF2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643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56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28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00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5625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3983" algn="l" defTabSz="456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780" algn="l" defTabSz="456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578" algn="l" defTabSz="456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373" algn="l" defTabSz="456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Je donne le point de vue du politique, pas du terrain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F1040-8511-0C40-84B8-FE0BF36AF2F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051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ne faut pas résumer les partenariats</a:t>
            </a:r>
            <a:r>
              <a:rPr lang="fr-FR" baseline="0" dirty="0" smtClean="0"/>
              <a:t> aux partenariats institutionnels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F1040-8511-0C40-84B8-FE0BF36AF2F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854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universités aussi doivent se méfier de ne pas cloisonner formation initiale et</a:t>
            </a:r>
            <a:r>
              <a:rPr lang="fr-FR" baseline="0" dirty="0" smtClean="0"/>
              <a:t> continue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F1040-8511-0C40-84B8-FE0BF36AF2F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617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Pas de concurrence: c’est le directeur du Jardin </a:t>
            </a:r>
            <a:r>
              <a:rPr lang="fr-FR" smtClean="0"/>
              <a:t>des sciences </a:t>
            </a:r>
            <a:r>
              <a:rPr lang="fr-FR" dirty="0" smtClean="0"/>
              <a:t>qui assure l’intérim de la directrice de ma Maison pendant son congé de maternité ;-)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F1040-8511-0C40-84B8-FE0BF36AF2F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455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Je vais donc répondre à</a:t>
            </a:r>
            <a:r>
              <a:rPr lang="fr-FR" baseline="0" dirty="0" smtClean="0"/>
              <a:t> la question initiale: pour moi la Maison doit faire partie de l’université, et de sa </a:t>
            </a:r>
            <a:r>
              <a:rPr lang="fr-FR" baseline="0" smtClean="0"/>
              <a:t>stratégoie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F1040-8511-0C40-84B8-FE0BF36AF2F5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889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-uds-couleur-800x43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15888"/>
            <a:ext cx="23749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palais_u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219700" cy="205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A4F088A1-AE2A-DE4E-BC1B-041C61791710}" type="datetime1">
              <a:rPr lang="fr-FR"/>
              <a:pPr>
                <a:defRPr/>
              </a:pPr>
              <a:t>16/02/2016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60" tIns="45680" rIns="91360" bIns="45680"/>
          <a:lstStyle>
            <a:lvl1pPr defTabSz="45679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AFD726E6-BA60-2547-87CB-00E1CF98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9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5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3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1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9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7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5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3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13015FCE-6BEB-2C45-ADDC-46B5E44355FC}" type="datetime1">
              <a:rPr lang="fr-FR"/>
              <a:pPr>
                <a:defRPr/>
              </a:pPr>
              <a:t>16/02/2016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60" tIns="45680" rIns="91360" bIns="45680"/>
          <a:lstStyle>
            <a:lvl1pPr defTabSz="45679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DDDA3052-1A37-2448-B38E-7E3A2A6A82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7F8E3D43-6A90-F44B-8CAD-454A1D550EA0}" type="datetime1">
              <a:rPr lang="fr-FR"/>
              <a:pPr>
                <a:defRPr/>
              </a:pPr>
              <a:t>16/02/2016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60" tIns="45680" rIns="91360" bIns="45680"/>
          <a:lstStyle>
            <a:lvl1pPr defTabSz="45679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272C9E29-9CCA-CC46-A9E8-8C8354F6FA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97" indent="0">
              <a:buNone/>
              <a:defRPr sz="2000" b="1"/>
            </a:lvl2pPr>
            <a:lvl3pPr marL="913593" indent="0">
              <a:buNone/>
              <a:defRPr sz="1800" b="1"/>
            </a:lvl3pPr>
            <a:lvl4pPr marL="1370390" indent="0">
              <a:buNone/>
              <a:defRPr sz="1600" b="1"/>
            </a:lvl4pPr>
            <a:lvl5pPr marL="1827188" indent="0">
              <a:buNone/>
              <a:defRPr sz="1600" b="1"/>
            </a:lvl5pPr>
            <a:lvl6pPr marL="2283983" indent="0">
              <a:buNone/>
              <a:defRPr sz="1600" b="1"/>
            </a:lvl6pPr>
            <a:lvl7pPr marL="2740780" indent="0">
              <a:buNone/>
              <a:defRPr sz="1600" b="1"/>
            </a:lvl7pPr>
            <a:lvl8pPr marL="3197578" indent="0">
              <a:buNone/>
              <a:defRPr sz="1600" b="1"/>
            </a:lvl8pPr>
            <a:lvl9pPr marL="3654373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97" indent="0">
              <a:buNone/>
              <a:defRPr sz="2000" b="1"/>
            </a:lvl2pPr>
            <a:lvl3pPr marL="913593" indent="0">
              <a:buNone/>
              <a:defRPr sz="1800" b="1"/>
            </a:lvl3pPr>
            <a:lvl4pPr marL="1370390" indent="0">
              <a:buNone/>
              <a:defRPr sz="1600" b="1"/>
            </a:lvl4pPr>
            <a:lvl5pPr marL="1827188" indent="0">
              <a:buNone/>
              <a:defRPr sz="1600" b="1"/>
            </a:lvl5pPr>
            <a:lvl6pPr marL="2283983" indent="0">
              <a:buNone/>
              <a:defRPr sz="1600" b="1"/>
            </a:lvl6pPr>
            <a:lvl7pPr marL="2740780" indent="0">
              <a:buNone/>
              <a:defRPr sz="1600" b="1"/>
            </a:lvl7pPr>
            <a:lvl8pPr marL="3197578" indent="0">
              <a:buNone/>
              <a:defRPr sz="1600" b="1"/>
            </a:lvl8pPr>
            <a:lvl9pPr marL="3654373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84F5D089-E61A-F24A-9FE2-767034862E5D}" type="datetime1">
              <a:rPr lang="fr-FR"/>
              <a:pPr>
                <a:defRPr/>
              </a:pPr>
              <a:t>16/02/2016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60" tIns="45680" rIns="91360" bIns="45680"/>
          <a:lstStyle>
            <a:lvl1pPr defTabSz="45679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047F6CEB-0CA5-3F4C-B973-700946F89E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95C2D443-6A3A-3C45-9139-0197D8237FEB}" type="datetime1">
              <a:rPr lang="fr-FR"/>
              <a:pPr>
                <a:defRPr/>
              </a:pPr>
              <a:t>16/02/2016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60" tIns="45680" rIns="91360" bIns="45680"/>
          <a:lstStyle>
            <a:lvl1pPr defTabSz="45679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65C4A3EC-6678-A64D-9E27-0020BC827B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97" indent="0">
              <a:buNone/>
              <a:defRPr sz="1200"/>
            </a:lvl2pPr>
            <a:lvl3pPr marL="913593" indent="0">
              <a:buNone/>
              <a:defRPr sz="1000"/>
            </a:lvl3pPr>
            <a:lvl4pPr marL="1370390" indent="0">
              <a:buNone/>
              <a:defRPr sz="900"/>
            </a:lvl4pPr>
            <a:lvl5pPr marL="1827188" indent="0">
              <a:buNone/>
              <a:defRPr sz="900"/>
            </a:lvl5pPr>
            <a:lvl6pPr marL="2283983" indent="0">
              <a:buNone/>
              <a:defRPr sz="900"/>
            </a:lvl6pPr>
            <a:lvl7pPr marL="2740780" indent="0">
              <a:buNone/>
              <a:defRPr sz="900"/>
            </a:lvl7pPr>
            <a:lvl8pPr marL="3197578" indent="0">
              <a:buNone/>
              <a:defRPr sz="900"/>
            </a:lvl8pPr>
            <a:lvl9pPr marL="3654373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636DD1C4-A1A7-1D48-B58C-F51F9C98A5C7}" type="datetime1">
              <a:rPr lang="fr-FR"/>
              <a:pPr>
                <a:defRPr/>
              </a:pPr>
              <a:t>16/02/2016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60" tIns="45680" rIns="91360" bIns="45680"/>
          <a:lstStyle>
            <a:lvl1pPr defTabSz="45679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42BC8455-77C9-DC48-A499-EE0956A9D7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797" indent="0">
              <a:buNone/>
              <a:defRPr sz="2800"/>
            </a:lvl2pPr>
            <a:lvl3pPr marL="913593" indent="0">
              <a:buNone/>
              <a:defRPr sz="2400"/>
            </a:lvl3pPr>
            <a:lvl4pPr marL="1370390" indent="0">
              <a:buNone/>
              <a:defRPr sz="2000"/>
            </a:lvl4pPr>
            <a:lvl5pPr marL="1827188" indent="0">
              <a:buNone/>
              <a:defRPr sz="2000"/>
            </a:lvl5pPr>
            <a:lvl6pPr marL="2283983" indent="0">
              <a:buNone/>
              <a:defRPr sz="2000"/>
            </a:lvl6pPr>
            <a:lvl7pPr marL="2740780" indent="0">
              <a:buNone/>
              <a:defRPr sz="2000"/>
            </a:lvl7pPr>
            <a:lvl8pPr marL="3197578" indent="0">
              <a:buNone/>
              <a:defRPr sz="2000"/>
            </a:lvl8pPr>
            <a:lvl9pPr marL="3654373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97" indent="0">
              <a:buNone/>
              <a:defRPr sz="1200"/>
            </a:lvl2pPr>
            <a:lvl3pPr marL="913593" indent="0">
              <a:buNone/>
              <a:defRPr sz="1000"/>
            </a:lvl3pPr>
            <a:lvl4pPr marL="1370390" indent="0">
              <a:buNone/>
              <a:defRPr sz="900"/>
            </a:lvl4pPr>
            <a:lvl5pPr marL="1827188" indent="0">
              <a:buNone/>
              <a:defRPr sz="900"/>
            </a:lvl5pPr>
            <a:lvl6pPr marL="2283983" indent="0">
              <a:buNone/>
              <a:defRPr sz="900"/>
            </a:lvl6pPr>
            <a:lvl7pPr marL="2740780" indent="0">
              <a:buNone/>
              <a:defRPr sz="900"/>
            </a:lvl7pPr>
            <a:lvl8pPr marL="3197578" indent="0">
              <a:buNone/>
              <a:defRPr sz="900"/>
            </a:lvl8pPr>
            <a:lvl9pPr marL="3654373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A1F10B01-C3F7-DD44-9B94-CE6EB56CFE98}" type="datetime1">
              <a:rPr lang="fr-FR"/>
              <a:pPr>
                <a:defRPr/>
              </a:pPr>
              <a:t>16/02/2016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60" tIns="45680" rIns="91360" bIns="45680"/>
          <a:lstStyle>
            <a:lvl1pPr defTabSz="45679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9B094697-E116-3C4B-B798-3F59803304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DC6A2608-8093-4140-AD5D-1CF931F683DC}" type="datetime1">
              <a:rPr lang="fr-FR"/>
              <a:pPr>
                <a:defRPr/>
              </a:pPr>
              <a:t>16/02/2016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60" tIns="45680" rIns="91360" bIns="45680"/>
          <a:lstStyle>
            <a:lvl1pPr defTabSz="45679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defTabSz="456797">
              <a:defRPr>
                <a:latin typeface="Calibri" charset="0"/>
              </a:defRPr>
            </a:lvl1pPr>
          </a:lstStyle>
          <a:p>
            <a:pPr>
              <a:defRPr/>
            </a:pPr>
            <a:fld id="{B79A1FE5-3399-2645-B1B5-D6E66FCDE4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0" tIns="45680" rIns="9136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Fils conducteurs 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/>
          </a:p>
          <a:p>
            <a:pPr lvl="0"/>
            <a:r>
              <a:rPr lang="en-US"/>
              <a:t>Autonomie scientifique du chercheur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181725"/>
            <a:ext cx="8626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Image 5" descr="Logo UDS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132763" y="6278563"/>
            <a:ext cx="957262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26" r:id="rId2"/>
    <p:sldLayoutId id="2147484229" r:id="rId3"/>
    <p:sldLayoutId id="2147484230" r:id="rId4"/>
    <p:sldLayoutId id="2147484231" r:id="rId5"/>
    <p:sldLayoutId id="2147484232" r:id="rId6"/>
    <p:sldLayoutId id="2147484233" r:id="rId7"/>
    <p:sldLayoutId id="2147484234" r:id="rId8"/>
    <p:sldLayoutId id="2147484235" r:id="rId9"/>
    <p:sldLayoutId id="2147484236" r:id="rId10"/>
    <p:sldLayoutId id="2147484227" r:id="rId11"/>
  </p:sldLayoutIdLst>
  <p:timing>
    <p:tnLst>
      <p:par>
        <p:cTn id="1" dur="indefinite" restart="never" nodeType="tmRoot"/>
      </p:par>
    </p:tnLst>
  </p:timing>
  <p:txStyles>
    <p:titleStyle>
      <a:lvl1pPr algn="l" defTabSz="455613" rtl="0" eaLnBrk="1" fontAlgn="base" hangingPunct="1">
        <a:spcBef>
          <a:spcPct val="0"/>
        </a:spcBef>
        <a:spcAft>
          <a:spcPct val="0"/>
        </a:spcAft>
        <a:defRPr lang="fr-FR" sz="3900" b="1" kern="1200" dirty="0">
          <a:solidFill>
            <a:srgbClr val="005BA9"/>
          </a:solidFill>
          <a:latin typeface="Arial"/>
          <a:ea typeface="ＭＳ Ｐゴシック" charset="-128"/>
          <a:cs typeface="ＭＳ Ｐゴシック" charset="-128"/>
        </a:defRPr>
      </a:lvl1pPr>
      <a:lvl2pPr algn="l" defTabSz="4556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05BA9"/>
          </a:solidFill>
          <a:latin typeface="Arial" charset="0"/>
          <a:ea typeface="ＭＳ Ｐゴシック" charset="-128"/>
          <a:cs typeface="ＭＳ Ｐゴシック" charset="-128"/>
        </a:defRPr>
      </a:lvl2pPr>
      <a:lvl3pPr algn="l" defTabSz="4556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05BA9"/>
          </a:solidFill>
          <a:latin typeface="Arial" charset="0"/>
          <a:ea typeface="ＭＳ Ｐゴシック" charset="-128"/>
          <a:cs typeface="ＭＳ Ｐゴシック" charset="-128"/>
        </a:defRPr>
      </a:lvl3pPr>
      <a:lvl4pPr algn="l" defTabSz="4556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05BA9"/>
          </a:solidFill>
          <a:latin typeface="Arial" charset="0"/>
          <a:ea typeface="ＭＳ Ｐゴシック" charset="-128"/>
          <a:cs typeface="ＭＳ Ｐゴシック" charset="-128"/>
        </a:defRPr>
      </a:lvl4pPr>
      <a:lvl5pPr algn="l" defTabSz="4556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05BA9"/>
          </a:solidFill>
          <a:latin typeface="Arial" charset="0"/>
          <a:ea typeface="ＭＳ Ｐゴシック" charset="-128"/>
          <a:cs typeface="ＭＳ Ｐゴシック" charset="-128"/>
        </a:defRPr>
      </a:lvl5pPr>
      <a:lvl6pPr marL="456797" algn="l" defTabSz="456797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05BA9"/>
          </a:solidFill>
          <a:latin typeface="Arial" charset="0"/>
          <a:ea typeface="ＭＳ Ｐゴシック" charset="-128"/>
          <a:cs typeface="ＭＳ Ｐゴシック" charset="-128"/>
        </a:defRPr>
      </a:lvl6pPr>
      <a:lvl7pPr marL="913593" algn="l" defTabSz="456797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05BA9"/>
          </a:solidFill>
          <a:latin typeface="Arial" charset="0"/>
          <a:ea typeface="ＭＳ Ｐゴシック" charset="-128"/>
          <a:cs typeface="ＭＳ Ｐゴシック" charset="-128"/>
        </a:defRPr>
      </a:lvl7pPr>
      <a:lvl8pPr marL="1370390" algn="l" defTabSz="456797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05BA9"/>
          </a:solidFill>
          <a:latin typeface="Arial" charset="0"/>
          <a:ea typeface="ＭＳ Ｐゴシック" charset="-128"/>
          <a:cs typeface="ＭＳ Ｐゴシック" charset="-128"/>
        </a:defRPr>
      </a:lvl8pPr>
      <a:lvl9pPr marL="1827188" algn="l" defTabSz="456797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05BA9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1313" indent="-341313" algn="l" defTabSz="455613" rtl="0" eaLnBrk="1" fontAlgn="base" hangingPunct="1">
        <a:spcBef>
          <a:spcPct val="20000"/>
        </a:spcBef>
        <a:spcAft>
          <a:spcPct val="0"/>
        </a:spcAft>
        <a:buSzPct val="100000"/>
        <a:buBlip>
          <a:blip r:embed="rId15"/>
        </a:buBlip>
        <a:defRPr sz="3200" kern="12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1pPr>
      <a:lvl2pPr marL="741363" indent="-28416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141413" indent="-22701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598613" indent="-22701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2054225" indent="-227013" algn="l" defTabSz="455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2383" indent="-228398" algn="l" defTabSz="45679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78" indent="-228398" algn="l" defTabSz="45679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76" indent="-228398" algn="l" defTabSz="45679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73" indent="-228398" algn="l" defTabSz="45679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6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7" algn="l" defTabSz="456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93" algn="l" defTabSz="456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90" algn="l" defTabSz="456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88" algn="l" defTabSz="456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83" algn="l" defTabSz="456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80" algn="l" defTabSz="456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78" algn="l" defTabSz="456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73" algn="l" defTabSz="456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2700"/>
            <a:ext cx="6094413" cy="979488"/>
          </a:xfrm>
          <a:prstGeom prst="rect">
            <a:avLst/>
          </a:prstGeom>
          <a:solidFill>
            <a:srgbClr val="005EA8"/>
          </a:solidFill>
          <a:ln w="9525">
            <a:noFill/>
            <a:miter lim="800000"/>
            <a:headEnd/>
            <a:tailEnd/>
          </a:ln>
        </p:spPr>
        <p:txBody>
          <a:bodyPr vert="horz" wrap="square" lIns="80077" tIns="40039" rIns="80077" bIns="400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338263"/>
            <a:ext cx="7881938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77" tIns="40039" rIns="80077" bIns="400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6070600" y="-12700"/>
            <a:ext cx="3062288" cy="979488"/>
          </a:xfrm>
          <a:prstGeom prst="rect">
            <a:avLst/>
          </a:prstGeom>
          <a:solidFill>
            <a:srgbClr val="9C979B"/>
          </a:solidFill>
          <a:ln w="9525">
            <a:noFill/>
            <a:miter lim="800000"/>
            <a:headEnd/>
            <a:tailEnd/>
          </a:ln>
          <a:effectLst/>
        </p:spPr>
        <p:txBody>
          <a:bodyPr lIns="80077" tIns="40039" rIns="80077" bIns="40039">
            <a:prstTxWarp prst="textNoShape">
              <a:avLst/>
            </a:prstTxWarp>
          </a:bodyPr>
          <a:lstStyle/>
          <a:p>
            <a:pPr marL="76462" algn="ctr" defTabSz="913373">
              <a:spcBef>
                <a:spcPts val="1753"/>
              </a:spcBef>
              <a:defRPr/>
            </a:pPr>
            <a:endParaRPr lang="fr-FR" sz="2100" b="1" dirty="0">
              <a:solidFill>
                <a:srgbClr val="FFFFFF"/>
              </a:solidFill>
              <a:ea typeface="+mn-ea"/>
              <a:cs typeface="+mn-cs"/>
            </a:endParaRPr>
          </a:p>
        </p:txBody>
      </p:sp>
      <p:pic>
        <p:nvPicPr>
          <p:cNvPr id="13317" name="Picture 9" descr="UDS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6025" y="6107113"/>
            <a:ext cx="11112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6526213" y="114300"/>
            <a:ext cx="1984375" cy="790575"/>
          </a:xfrm>
          <a:prstGeom prst="rect">
            <a:avLst/>
          </a:prstGeom>
          <a:noFill/>
        </p:spPr>
        <p:txBody>
          <a:bodyPr lIns="80077" tIns="40039" rIns="80077" bIns="40039">
            <a:prstTxWarp prst="textNoShape">
              <a:avLst/>
            </a:prstTxWarp>
            <a:spAutoFit/>
          </a:bodyPr>
          <a:lstStyle/>
          <a:p>
            <a:pPr algn="ctr" defTabSz="913593">
              <a:spcAft>
                <a:spcPct val="20000"/>
              </a:spcAft>
              <a:defRPr/>
            </a:pPr>
            <a:r>
              <a:rPr lang="fr-FR" sz="1100" i="1" dirty="0">
                <a:solidFill>
                  <a:srgbClr val="FFFFFF"/>
                </a:solidFill>
                <a:ea typeface="+mn-ea"/>
                <a:cs typeface="+mn-cs"/>
              </a:rPr>
              <a:t>Stratégie et approche stratégique : </a:t>
            </a:r>
          </a:p>
          <a:p>
            <a:pPr algn="ctr" defTabSz="913593">
              <a:spcAft>
                <a:spcPct val="20000"/>
              </a:spcAft>
              <a:defRPr/>
            </a:pPr>
            <a:r>
              <a:rPr lang="fr-FR" sz="1100" i="1" dirty="0">
                <a:solidFill>
                  <a:srgbClr val="FFFFFF"/>
                </a:solidFill>
                <a:ea typeface="+mn-ea"/>
                <a:cs typeface="+mn-cs"/>
              </a:rPr>
              <a:t>quelle application au MESR 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00383" algn="ctr" rtl="0" fontAlgn="base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800763" algn="ctr" rtl="0" fontAlgn="base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201147" algn="ctr" rtl="0" fontAlgn="base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601529" algn="ctr" rtl="0" fontAlgn="base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175" indent="-3175"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90525" indent="-230188" algn="l" rtl="0" eaLnBrk="0" fontAlgn="base" hangingPunct="0">
        <a:spcBef>
          <a:spcPct val="0"/>
        </a:spcBef>
        <a:spcAft>
          <a:spcPct val="0"/>
        </a:spcAft>
        <a:buClr>
          <a:srgbClr val="005EA8"/>
        </a:buClr>
        <a:buChar char="•"/>
        <a:defRPr sz="2100" b="1">
          <a:solidFill>
            <a:schemeClr val="tx1"/>
          </a:solidFill>
          <a:latin typeface="+mn-lt"/>
          <a:ea typeface="ＭＳ Ｐゴシック" charset="-128"/>
        </a:defRPr>
      </a:lvl2pPr>
      <a:lvl3pPr marL="792163" indent="-242888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Font typeface="Arial" charset="0"/>
        <a:buChar char="•"/>
        <a:defRPr b="1">
          <a:solidFill>
            <a:schemeClr val="tx1"/>
          </a:solidFill>
          <a:latin typeface="+mn-lt"/>
          <a:ea typeface="ＭＳ Ｐゴシック" charset="-128"/>
        </a:defRPr>
      </a:lvl3pPr>
      <a:lvl4pPr marL="1149350" indent="-200025" algn="l" rtl="0" eaLnBrk="0" fontAlgn="base" hangingPunct="0">
        <a:spcBef>
          <a:spcPts val="438"/>
        </a:spcBef>
        <a:spcAft>
          <a:spcPct val="0"/>
        </a:spcAft>
        <a:buClr>
          <a:srgbClr val="D1CCC4"/>
        </a:buClr>
        <a:buFont typeface="Century Gothic" charset="0"/>
        <a:buChar char="­"/>
        <a:defRPr b="1">
          <a:solidFill>
            <a:schemeClr val="tx1"/>
          </a:solidFill>
          <a:latin typeface="+mn-lt"/>
          <a:ea typeface="ＭＳ Ｐゴシック" charset="-128"/>
        </a:defRPr>
      </a:lvl4pPr>
      <a:lvl5pPr marL="1800225" indent="-2000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202102" indent="-20019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ＭＳ Ｐゴシック" charset="-128"/>
        </a:defRPr>
      </a:lvl6pPr>
      <a:lvl7pPr marL="2602485" indent="-20019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ＭＳ Ｐゴシック" charset="-128"/>
        </a:defRPr>
      </a:lvl7pPr>
      <a:lvl8pPr marL="3002869" indent="-20019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ＭＳ Ｐゴシック" charset="-128"/>
        </a:defRPr>
      </a:lvl8pPr>
      <a:lvl9pPr marL="3403250" indent="-20019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003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383" algn="l" defTabSz="4003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763" algn="l" defTabSz="4003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147" algn="l" defTabSz="4003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529" algn="l" defTabSz="4003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1912" algn="l" defTabSz="4003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2295" algn="l" defTabSz="4003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2676" algn="l" defTabSz="4003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3058" algn="l" defTabSz="4003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2700"/>
            <a:ext cx="6094413" cy="979488"/>
          </a:xfrm>
          <a:prstGeom prst="rect">
            <a:avLst/>
          </a:prstGeom>
          <a:solidFill>
            <a:srgbClr val="005EA8"/>
          </a:solidFill>
          <a:ln w="9525">
            <a:noFill/>
            <a:miter lim="800000"/>
            <a:headEnd/>
            <a:tailEnd/>
          </a:ln>
        </p:spPr>
        <p:txBody>
          <a:bodyPr vert="horz" wrap="square" lIns="80147" tIns="40074" rIns="80147" bIns="400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338263"/>
            <a:ext cx="7881938" cy="417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6070600" y="-12700"/>
            <a:ext cx="3062288" cy="979488"/>
          </a:xfrm>
          <a:prstGeom prst="rect">
            <a:avLst/>
          </a:prstGeom>
          <a:solidFill>
            <a:srgbClr val="9C979B"/>
          </a:solidFill>
          <a:ln w="9525">
            <a:noFill/>
            <a:miter lim="800000"/>
            <a:headEnd/>
            <a:tailEnd/>
          </a:ln>
          <a:effectLst/>
        </p:spPr>
        <p:txBody>
          <a:bodyPr lIns="80147" tIns="40074" rIns="80147" bIns="40074">
            <a:prstTxWarp prst="textNoShape">
              <a:avLst/>
            </a:prstTxWarp>
          </a:bodyPr>
          <a:lstStyle/>
          <a:p>
            <a:pPr marL="76530" algn="ctr" defTabSz="914179">
              <a:spcBef>
                <a:spcPts val="1753"/>
              </a:spcBef>
              <a:defRPr/>
            </a:pPr>
            <a:endParaRPr lang="fr-FR" sz="2100" b="1" dirty="0">
              <a:solidFill>
                <a:srgbClr val="FFFFFF"/>
              </a:solidFill>
              <a:ea typeface="+mn-ea"/>
              <a:cs typeface="+mn-cs"/>
            </a:endParaRPr>
          </a:p>
        </p:txBody>
      </p:sp>
      <p:pic>
        <p:nvPicPr>
          <p:cNvPr id="14341" name="Picture 9" descr="UDS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6025" y="6107113"/>
            <a:ext cx="11112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6526213" y="114300"/>
            <a:ext cx="1984375" cy="822325"/>
          </a:xfrm>
          <a:prstGeom prst="rect">
            <a:avLst/>
          </a:prstGeom>
          <a:noFill/>
        </p:spPr>
        <p:txBody>
          <a:bodyPr lIns="80147" tIns="40074" rIns="80147" bIns="40074">
            <a:prstTxWarp prst="textNoShape">
              <a:avLst/>
            </a:prstTxWarp>
            <a:spAutoFit/>
          </a:bodyPr>
          <a:lstStyle/>
          <a:p>
            <a:pPr algn="ctr" defTabSz="914400">
              <a:spcAft>
                <a:spcPct val="20000"/>
              </a:spcAft>
              <a:defRPr/>
            </a:pPr>
            <a:r>
              <a:rPr lang="fr-FR" sz="1100" i="1" dirty="0">
                <a:solidFill>
                  <a:srgbClr val="FFFFFF"/>
                </a:solidFill>
                <a:ea typeface="+mn-ea"/>
                <a:cs typeface="+mn-cs"/>
              </a:rPr>
              <a:t>Stratégie et approche stratégique : </a:t>
            </a:r>
          </a:p>
          <a:p>
            <a:pPr algn="ctr" defTabSz="914400">
              <a:spcAft>
                <a:spcPct val="20000"/>
              </a:spcAft>
              <a:defRPr/>
            </a:pPr>
            <a:r>
              <a:rPr lang="fr-FR" sz="1100" i="1" dirty="0">
                <a:solidFill>
                  <a:srgbClr val="FFFFFF"/>
                </a:solidFill>
                <a:ea typeface="+mn-ea"/>
                <a:cs typeface="+mn-cs"/>
              </a:rPr>
              <a:t>quelle application au MESR 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00736" algn="ctr" rtl="0" fontAlgn="base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801472" algn="ctr" rtl="0" fontAlgn="base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202207" algn="ctr" rtl="0" fontAlgn="base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602943" algn="ctr" rtl="0" fontAlgn="base">
        <a:lnSpc>
          <a:spcPct val="7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175" indent="-3175"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92113" indent="-230188" algn="l" rtl="0" eaLnBrk="0" fontAlgn="base" hangingPunct="0">
        <a:spcBef>
          <a:spcPct val="0"/>
        </a:spcBef>
        <a:spcAft>
          <a:spcPct val="0"/>
        </a:spcAft>
        <a:buClr>
          <a:srgbClr val="005EA8"/>
        </a:buClr>
        <a:buChar char="•"/>
        <a:defRPr sz="2100" b="1">
          <a:solidFill>
            <a:schemeClr val="tx1"/>
          </a:solidFill>
          <a:latin typeface="+mn-lt"/>
          <a:ea typeface="ＭＳ Ｐゴシック" charset="-128"/>
        </a:defRPr>
      </a:lvl2pPr>
      <a:lvl3pPr marL="792163" indent="-242888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Font typeface="Arial" charset="0"/>
        <a:buChar char="•"/>
        <a:defRPr b="1">
          <a:solidFill>
            <a:schemeClr val="tx1"/>
          </a:solidFill>
          <a:latin typeface="+mn-lt"/>
          <a:ea typeface="ＭＳ Ｐゴシック" charset="-128"/>
        </a:defRPr>
      </a:lvl3pPr>
      <a:lvl4pPr marL="1149350" indent="-200025" algn="l" rtl="0" eaLnBrk="0" fontAlgn="base" hangingPunct="0">
        <a:spcBef>
          <a:spcPts val="438"/>
        </a:spcBef>
        <a:spcAft>
          <a:spcPct val="0"/>
        </a:spcAft>
        <a:buClr>
          <a:srgbClr val="D1CCC4"/>
        </a:buClr>
        <a:buFont typeface="Century Gothic" charset="0"/>
        <a:buChar char="­"/>
        <a:defRPr b="1">
          <a:solidFill>
            <a:schemeClr val="tx1"/>
          </a:solidFill>
          <a:latin typeface="+mn-lt"/>
          <a:ea typeface="ＭＳ Ｐゴシック" charset="-128"/>
        </a:defRPr>
      </a:lvl4pPr>
      <a:lvl5pPr marL="1801813" indent="-2000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204047" indent="-200368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ＭＳ Ｐゴシック" charset="-128"/>
        </a:defRPr>
      </a:lvl6pPr>
      <a:lvl7pPr marL="2604783" indent="-200368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ＭＳ Ｐゴシック" charset="-128"/>
        </a:defRPr>
      </a:lvl7pPr>
      <a:lvl8pPr marL="3005519" indent="-200368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ＭＳ Ｐゴシック" charset="-128"/>
        </a:defRPr>
      </a:lvl8pPr>
      <a:lvl9pPr marL="3406254" indent="-200368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0073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40073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40073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40073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40073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40073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40073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40073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40073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idip.unistra.f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jardin-sciences.unistra.f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>
                <a:latin typeface="Arial" charset="0"/>
              </a:rPr>
              <a:t>Que </a:t>
            </a:r>
            <a:r>
              <a:rPr lang="fr-FR" dirty="0">
                <a:latin typeface="Arial" charset="0"/>
              </a:rPr>
              <a:t>peut apporter une maison pour la science </a:t>
            </a:r>
            <a:r>
              <a:rPr lang="fr-FR" dirty="0" smtClean="0">
                <a:latin typeface="Arial" charset="0"/>
              </a:rPr>
              <a:t>à </a:t>
            </a:r>
            <a:r>
              <a:rPr lang="fr-FR" dirty="0">
                <a:latin typeface="Arial" charset="0"/>
              </a:rPr>
              <a:t>l’université et</a:t>
            </a:r>
            <a:br>
              <a:rPr lang="fr-FR" dirty="0">
                <a:latin typeface="Arial" charset="0"/>
              </a:rPr>
            </a:br>
            <a:r>
              <a:rPr lang="fr-FR" dirty="0">
                <a:latin typeface="Arial" charset="0"/>
              </a:rPr>
              <a:t>à ses partenaires ? </a:t>
            </a:r>
            <a:endParaRPr dirty="0" smtClean="0">
              <a:latin typeface="Arial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496741"/>
            <a:ext cx="6400800" cy="1752600"/>
          </a:xfrm>
        </p:spPr>
        <p:txBody>
          <a:bodyPr/>
          <a:lstStyle/>
          <a:p>
            <a:pPr>
              <a:defRPr/>
            </a:pPr>
            <a:endParaRPr lang="fr-FR" sz="2000" i="1" dirty="0" smtClean="0"/>
          </a:p>
          <a:p>
            <a:pPr>
              <a:defRPr/>
            </a:pPr>
            <a:endParaRPr lang="fr-FR" sz="2000" i="1" dirty="0"/>
          </a:p>
          <a:p>
            <a:pPr>
              <a:defRPr/>
            </a:pPr>
            <a:r>
              <a:rPr lang="fr-FR" sz="2000" i="1" dirty="0" smtClean="0"/>
              <a:t>3 février 2016</a:t>
            </a:r>
          </a:p>
          <a:p>
            <a:pPr>
              <a:defRPr/>
            </a:pPr>
            <a:endParaRPr lang="fr-FR" sz="2000" i="1" dirty="0"/>
          </a:p>
        </p:txBody>
      </p:sp>
      <p:sp>
        <p:nvSpPr>
          <p:cNvPr id="2" name="Rectangle 1"/>
          <p:cNvSpPr/>
          <p:nvPr/>
        </p:nvSpPr>
        <p:spPr>
          <a:xfrm>
            <a:off x="2286000" y="2044006"/>
            <a:ext cx="4572000" cy="276998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de-DE" baseline="30000" dirty="0" smtClean="0"/>
              <a:t> 	   	 	 	</a:t>
            </a:r>
            <a:endParaRPr lang="de-DE" baseline="30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074" y="5084234"/>
            <a:ext cx="6841081" cy="7249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Opportunités/Menaces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Opportunités</a:t>
            </a:r>
          </a:p>
          <a:p>
            <a:pPr lvl="1"/>
            <a:r>
              <a:rPr lang="fr-FR" dirty="0" smtClean="0"/>
              <a:t>Des soutiens actifs: Académie des sciences</a:t>
            </a:r>
          </a:p>
          <a:p>
            <a:pPr lvl="1"/>
            <a:r>
              <a:rPr lang="fr-FR" dirty="0" smtClean="0"/>
              <a:t>Très haute satisfaction des participants</a:t>
            </a:r>
          </a:p>
          <a:p>
            <a:pPr lvl="1"/>
            <a:r>
              <a:rPr lang="fr-FR" dirty="0" smtClean="0"/>
              <a:t>Rôle territorial (antennes)</a:t>
            </a:r>
          </a:p>
          <a:p>
            <a:pPr lvl="1"/>
            <a:r>
              <a:rPr lang="fr-FR" dirty="0" smtClean="0"/>
              <a:t>Centre de référence et de </a:t>
            </a:r>
            <a:r>
              <a:rPr lang="fr-FR" dirty="0" err="1" smtClean="0"/>
              <a:t>benchmarking</a:t>
            </a:r>
            <a:r>
              <a:rPr lang="fr-FR" dirty="0" smtClean="0"/>
              <a:t> international</a:t>
            </a:r>
            <a:endParaRPr lang="fr-FR" dirty="0"/>
          </a:p>
          <a:p>
            <a:r>
              <a:rPr lang="fr-FR" dirty="0" smtClean="0"/>
              <a:t>Menaces</a:t>
            </a:r>
          </a:p>
          <a:p>
            <a:pPr lvl="1"/>
            <a:r>
              <a:rPr lang="fr-FR" dirty="0" smtClean="0"/>
              <a:t>Manque d’intérêt de certains partenaires, ou même sentiment de concurrence</a:t>
            </a:r>
          </a:p>
          <a:p>
            <a:pPr lvl="1"/>
            <a:r>
              <a:rPr lang="fr-FR" dirty="0" smtClean="0"/>
              <a:t>Arrêt des financements</a:t>
            </a:r>
          </a:p>
          <a:p>
            <a:pPr lvl="1"/>
            <a:r>
              <a:rPr lang="fr-FR" dirty="0" smtClean="0"/>
              <a:t>Doublonnage/concurrence avec d’autres initiatives: ne pas réinventer la roue</a:t>
            </a:r>
          </a:p>
          <a:p>
            <a:pPr lvl="1"/>
            <a:r>
              <a:rPr lang="fr-FR" dirty="0" smtClean="0"/>
              <a:t>Etre </a:t>
            </a:r>
            <a:r>
              <a:rPr lang="fr-FR" dirty="0"/>
              <a:t>considérée comme une activités </a:t>
            </a:r>
            <a:r>
              <a:rPr lang="fr-FR" dirty="0" smtClean="0"/>
              <a:t>annexe </a:t>
            </a:r>
            <a:r>
              <a:rPr lang="fr-FR" dirty="0"/>
              <a:t>et </a:t>
            </a:r>
            <a:r>
              <a:rPr lang="fr-FR" dirty="0" smtClean="0"/>
              <a:t>secondaire</a:t>
            </a:r>
          </a:p>
          <a:p>
            <a:pPr lvl="1"/>
            <a:r>
              <a:rPr lang="fr-FR" dirty="0" smtClean="0"/>
              <a:t>S’adapter à la situation locale: autant de situations différentes </a:t>
            </a:r>
            <a:r>
              <a:rPr lang="fr-FR" dirty="0"/>
              <a:t>que de </a:t>
            </a:r>
            <a:r>
              <a:rPr lang="fr-FR" dirty="0" smtClean="0"/>
              <a:t>MPLS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603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Complémentarité avec d’autres actions Unistra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1313" lvl="1" indent="-341313">
              <a:buSzPct val="100000"/>
              <a:buBlip>
                <a:blip r:embed="rId2"/>
              </a:buBlip>
            </a:pPr>
            <a:r>
              <a:rPr lang="fr-FR" b="1" dirty="0" err="1" smtClean="0"/>
              <a:t>Idip</a:t>
            </a:r>
            <a:r>
              <a:rPr lang="fr-FR" b="1" dirty="0" smtClean="0"/>
              <a:t>: </a:t>
            </a:r>
            <a:r>
              <a:rPr lang="fr-FR" b="1" dirty="0"/>
              <a:t>Institut de développement 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et </a:t>
            </a:r>
            <a:r>
              <a:rPr lang="fr-FR" b="1" dirty="0"/>
              <a:t>d’innovation </a:t>
            </a:r>
            <a:r>
              <a:rPr lang="fr-FR" b="1" dirty="0" smtClean="0"/>
              <a:t>pédagogiques</a:t>
            </a:r>
          </a:p>
          <a:p>
            <a:pPr lvl="1"/>
            <a:r>
              <a:rPr lang="fr-FR" dirty="0"/>
              <a:t>Former aux pratiques d’enseignement dans le domaine de la pédagogie universitaire ;</a:t>
            </a:r>
          </a:p>
          <a:p>
            <a:pPr lvl="1"/>
            <a:r>
              <a:rPr lang="fr-FR" dirty="0"/>
              <a:t>Accompagner les enseignants dans la réalisation de leurs initiatives et projets pédagogiques ;</a:t>
            </a:r>
          </a:p>
          <a:p>
            <a:pPr lvl="1"/>
            <a:r>
              <a:rPr lang="fr-FR" dirty="0"/>
              <a:t>Faire de la recherche sur les effets des pratiques pédagogiques sur les apprentissages des étudiants ;</a:t>
            </a:r>
          </a:p>
          <a:p>
            <a:pPr lvl="1"/>
            <a:r>
              <a:rPr lang="fr-FR" dirty="0"/>
              <a:t>Accompagner la gestion du changement dans l’enseignement et dans les pratiques pédagogiques au sein de </a:t>
            </a:r>
            <a:r>
              <a:rPr lang="fr-FR" dirty="0" smtClean="0"/>
              <a:t>l’Unistra</a:t>
            </a:r>
          </a:p>
          <a:p>
            <a:pPr marL="457200" lvl="1" indent="0" algn="r">
              <a:buNone/>
            </a:pPr>
            <a:r>
              <a:rPr lang="fr-FR" dirty="0" err="1" smtClean="0">
                <a:hlinkClick r:id="rId3" action="ppaction://hlinkfile"/>
              </a:rPr>
              <a:t>Idip.unistra.fr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6227" y="857246"/>
            <a:ext cx="1570573" cy="1570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Complémentarité avec d’autres actions Unistra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/>
              <a:t>Jardin des sciences</a:t>
            </a:r>
          </a:p>
          <a:p>
            <a:pPr lvl="1"/>
            <a:r>
              <a:rPr lang="fr-FR" dirty="0" smtClean="0"/>
              <a:t>Musées et collections</a:t>
            </a:r>
          </a:p>
          <a:p>
            <a:pPr lvl="1"/>
            <a:r>
              <a:rPr lang="fr-FR" dirty="0" smtClean="0"/>
              <a:t>Jardin botanique, planétarium</a:t>
            </a:r>
          </a:p>
          <a:p>
            <a:pPr lvl="1"/>
            <a:r>
              <a:rPr lang="fr-FR" dirty="0" smtClean="0"/>
              <a:t>Conférences grand public</a:t>
            </a:r>
          </a:p>
          <a:p>
            <a:pPr lvl="1"/>
            <a:r>
              <a:rPr lang="fr-FR" dirty="0" smtClean="0"/>
              <a:t>Evènements</a:t>
            </a:r>
          </a:p>
          <a:p>
            <a:pPr lvl="2"/>
            <a:r>
              <a:rPr lang="fr-FR" dirty="0"/>
              <a:t>Fête de la Science, </a:t>
            </a:r>
            <a:r>
              <a:rPr lang="fr-FR" dirty="0" smtClean="0"/>
              <a:t>Journées </a:t>
            </a:r>
            <a:r>
              <a:rPr lang="fr-FR" dirty="0"/>
              <a:t>européennes du Patrimoine, </a:t>
            </a:r>
            <a:r>
              <a:rPr lang="fr-FR" dirty="0" smtClean="0"/>
              <a:t>Nuit </a:t>
            </a:r>
            <a:r>
              <a:rPr lang="fr-FR" dirty="0"/>
              <a:t>des Musées, </a:t>
            </a:r>
            <a:r>
              <a:rPr lang="fr-FR" dirty="0" smtClean="0"/>
              <a:t>Nuit </a:t>
            </a:r>
            <a:r>
              <a:rPr lang="fr-FR" dirty="0"/>
              <a:t>des Chercheurs</a:t>
            </a:r>
            <a:endParaRPr lang="fr-FR" dirty="0" smtClean="0"/>
          </a:p>
          <a:p>
            <a:pPr lvl="1"/>
            <a:r>
              <a:rPr lang="fr-FR" dirty="0" smtClean="0"/>
              <a:t>Accueil scolaires</a:t>
            </a:r>
          </a:p>
          <a:p>
            <a:pPr lvl="2"/>
            <a:r>
              <a:rPr lang="fr-FR" dirty="0" err="1" smtClean="0"/>
              <a:t>Kid’s</a:t>
            </a:r>
            <a:r>
              <a:rPr lang="fr-FR" dirty="0" smtClean="0"/>
              <a:t> </a:t>
            </a:r>
            <a:r>
              <a:rPr lang="fr-FR" dirty="0" err="1" smtClean="0"/>
              <a:t>university</a:t>
            </a:r>
            <a:endParaRPr lang="fr-FR" dirty="0" smtClean="0"/>
          </a:p>
          <a:p>
            <a:pPr lvl="2"/>
            <a:r>
              <a:rPr lang="fr-FR" dirty="0" smtClean="0"/>
              <a:t>Parlement des jeunes</a:t>
            </a:r>
          </a:p>
          <a:p>
            <a:pPr lvl="2"/>
            <a:r>
              <a:rPr lang="fr-FR" dirty="0" smtClean="0"/>
              <a:t>Accueil des élèves </a:t>
            </a:r>
            <a:r>
              <a:rPr lang="fr-FR" dirty="0"/>
              <a:t>au sein de l’Université (Planétarium, Galerie d’actualité scientifique, laboratoires…) :</a:t>
            </a:r>
            <a:r>
              <a:rPr lang="fr-FR" dirty="0" smtClean="0"/>
              <a:t>expositions</a:t>
            </a:r>
            <a:r>
              <a:rPr lang="fr-FR" dirty="0"/>
              <a:t>, </a:t>
            </a:r>
            <a:r>
              <a:rPr lang="fr-FR" dirty="0" smtClean="0"/>
              <a:t>spectacles </a:t>
            </a:r>
            <a:r>
              <a:rPr lang="fr-FR" dirty="0"/>
              <a:t>et </a:t>
            </a:r>
            <a:r>
              <a:rPr lang="fr-FR" dirty="0" smtClean="0"/>
              <a:t>événements </a:t>
            </a:r>
            <a:r>
              <a:rPr lang="fr-FR" dirty="0"/>
              <a:t>construits pour illustrer les programmes scolaires. </a:t>
            </a:r>
          </a:p>
          <a:p>
            <a:pPr lvl="2"/>
            <a:r>
              <a:rPr lang="fr-FR" dirty="0" smtClean="0"/>
              <a:t>Interventions dans </a:t>
            </a:r>
            <a:r>
              <a:rPr lang="fr-FR" dirty="0"/>
              <a:t>les établissements scolaires </a:t>
            </a:r>
            <a:r>
              <a:rPr lang="fr-FR" dirty="0" smtClean="0"/>
              <a:t>(Planétarium </a:t>
            </a:r>
            <a:r>
              <a:rPr lang="fr-FR" dirty="0"/>
              <a:t>mobile, </a:t>
            </a:r>
            <a:r>
              <a:rPr lang="fr-FR" dirty="0" smtClean="0"/>
              <a:t>cafés </a:t>
            </a:r>
            <a:r>
              <a:rPr lang="fr-FR" dirty="0"/>
              <a:t>scientifiques juniors, </a:t>
            </a:r>
            <a:r>
              <a:rPr lang="fr-FR" dirty="0" smtClean="0"/>
              <a:t>expositions itinérantes)</a:t>
            </a:r>
          </a:p>
          <a:p>
            <a:pPr marL="914400" lvl="2" indent="0" algn="r">
              <a:buNone/>
            </a:pPr>
            <a:r>
              <a:rPr lang="fr-FR" dirty="0" smtClean="0">
                <a:hlinkClick r:id="rId3" action="ppaction://hlinkfile"/>
              </a:rPr>
              <a:t>jardin</a:t>
            </a:r>
            <a:r>
              <a:rPr lang="fr-FR" dirty="0">
                <a:hlinkClick r:id="rId3" action="ppaction://hlinkfile"/>
              </a:rPr>
              <a:t>-</a:t>
            </a:r>
            <a:r>
              <a:rPr lang="fr-FR" dirty="0" err="1">
                <a:hlinkClick r:id="rId3" action="ppaction://hlinkfile"/>
              </a:rPr>
              <a:t>sciences.unistra.fr</a:t>
            </a:r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6" name="Espace réservé du contenu 3"/>
          <p:cNvPicPr>
            <a:picLocks noChangeAspect="1"/>
          </p:cNvPicPr>
          <p:nvPr/>
        </p:nvPicPr>
        <p:blipFill rotWithShape="1">
          <a:blip r:embed="rId4"/>
          <a:srcRect l="6058" r="59946" b="46311"/>
          <a:stretch/>
        </p:blipFill>
        <p:spPr bwMode="auto">
          <a:xfrm>
            <a:off x="5774265" y="1172026"/>
            <a:ext cx="2319867" cy="1770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805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l’avenir à Strasbourg?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L’Unistra s’engage pour sa Maison pour la science: elle fait partie de notre </a:t>
            </a:r>
            <a:r>
              <a:rPr lang="fr-FR" b="1" i="1" dirty="0" smtClean="0"/>
              <a:t>stratégie globale</a:t>
            </a:r>
          </a:p>
          <a:p>
            <a:r>
              <a:rPr lang="fr-FR" dirty="0" smtClean="0"/>
              <a:t>Nous prendrons le relais pour les (certains?) </a:t>
            </a:r>
            <a:r>
              <a:rPr lang="fr-FR" b="1" i="1" dirty="0" smtClean="0"/>
              <a:t>financements</a:t>
            </a:r>
            <a:r>
              <a:rPr lang="fr-FR" dirty="0" smtClean="0"/>
              <a:t> (IdEx)</a:t>
            </a:r>
          </a:p>
          <a:p>
            <a:r>
              <a:rPr lang="fr-FR" dirty="0" smtClean="0"/>
              <a:t>Création d’un </a:t>
            </a:r>
            <a:r>
              <a:rPr lang="fr-FR" i="1" dirty="0" smtClean="0"/>
              <a:t>pôle formation</a:t>
            </a:r>
          </a:p>
          <a:p>
            <a:pPr lvl="1"/>
            <a:r>
              <a:rPr lang="fr-FR" dirty="0" smtClean="0"/>
              <a:t>École supérieure du professorat </a:t>
            </a:r>
            <a:r>
              <a:rPr lang="fr-FR" dirty="0"/>
              <a:t>et de l’éducation</a:t>
            </a:r>
            <a:endParaRPr lang="fr-FR" dirty="0" smtClean="0"/>
          </a:p>
          <a:p>
            <a:pPr lvl="1"/>
            <a:r>
              <a:rPr lang="fr-FR" dirty="0" smtClean="0"/>
              <a:t>Sciences de l’Education</a:t>
            </a:r>
          </a:p>
          <a:p>
            <a:pPr lvl="1"/>
            <a:r>
              <a:rPr lang="fr-FR" dirty="0" smtClean="0"/>
              <a:t>Maison pour la science</a:t>
            </a:r>
          </a:p>
          <a:p>
            <a:pPr lvl="1"/>
            <a:r>
              <a:rPr lang="fr-FR" dirty="0" smtClean="0"/>
              <a:t>Institut de développement et d’innovation pédagogiques</a:t>
            </a:r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468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Palais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3" y="135466"/>
            <a:ext cx="8026400" cy="6019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43468" y="2764139"/>
            <a:ext cx="7873996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Merci pour votre attention</a:t>
            </a:r>
            <a:endParaRPr lang="fr-FR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3887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>
                <a:solidFill>
                  <a:srgbClr val="005EA8"/>
                </a:solidFill>
                <a:latin typeface="Calibri" charset="0"/>
              </a:rPr>
              <a:t>Que peut apporter une maison pour la science à l’université et à ses partenaires ? </a:t>
            </a:r>
            <a:endParaRPr sz="32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72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800" b="1" dirty="0" smtClean="0">
                <a:solidFill>
                  <a:srgbClr val="005EA8"/>
                </a:solidFill>
                <a:latin typeface="Calibri" charset="0"/>
              </a:rPr>
              <a:t>Mieux définir chacun des termes </a:t>
            </a:r>
          </a:p>
          <a:p>
            <a:pPr marL="0" indent="0" algn="ctr">
              <a:buNone/>
            </a:pPr>
            <a:endParaRPr lang="fr-FR" sz="2800" b="1" dirty="0" smtClean="0">
              <a:solidFill>
                <a:srgbClr val="005EA8"/>
              </a:solidFill>
              <a:latin typeface="Calibri" charset="0"/>
            </a:endParaRPr>
          </a:p>
          <a:p>
            <a:pPr>
              <a:lnSpc>
                <a:spcPct val="140000"/>
              </a:lnSpc>
            </a:pPr>
            <a:r>
              <a:rPr lang="fr-FR" sz="2800" dirty="0"/>
              <a:t>1) L’université?</a:t>
            </a:r>
          </a:p>
          <a:p>
            <a:pPr>
              <a:lnSpc>
                <a:spcPct val="140000"/>
              </a:lnSpc>
            </a:pPr>
            <a:r>
              <a:rPr lang="fr-FR" sz="2800" dirty="0"/>
              <a:t>2) Ses partenaires?</a:t>
            </a:r>
          </a:p>
          <a:p>
            <a:pPr>
              <a:lnSpc>
                <a:spcPct val="140000"/>
              </a:lnSpc>
            </a:pPr>
            <a:r>
              <a:rPr lang="fr-FR" sz="2800" dirty="0"/>
              <a:t>3) Quels apports (et quels risques)?</a:t>
            </a:r>
          </a:p>
          <a:p>
            <a:pPr marL="0" indent="0">
              <a:buNone/>
            </a:pPr>
            <a:endParaRPr lang="fr-FR" sz="2800" b="1" dirty="0">
              <a:solidFill>
                <a:srgbClr val="005EA8"/>
              </a:solidFill>
              <a:latin typeface="Calibri" charset="0"/>
            </a:endParaRPr>
          </a:p>
          <a:p>
            <a:pPr marL="0" indent="0">
              <a:buNone/>
            </a:pPr>
            <a:endParaRPr lang="fr-FR" sz="2800" b="1" dirty="0" smtClean="0">
              <a:solidFill>
                <a:srgbClr val="005EA8"/>
              </a:solidFill>
              <a:latin typeface="Calibri" charset="0"/>
            </a:endParaRPr>
          </a:p>
          <a:p>
            <a:pPr marL="457200" lvl="1" indent="0">
              <a:buNone/>
            </a:pPr>
            <a:endParaRPr lang="fr-FR" sz="2400" b="1" dirty="0" smtClean="0">
              <a:solidFill>
                <a:srgbClr val="005EA8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>
                <a:solidFill>
                  <a:srgbClr val="005EA8"/>
                </a:solidFill>
                <a:latin typeface="Calibri" charset="0"/>
              </a:rPr>
              <a:t>1) </a:t>
            </a:r>
            <a:r>
              <a:rPr lang="fr-FR" sz="4000" dirty="0" smtClean="0">
                <a:solidFill>
                  <a:srgbClr val="005EA8"/>
                </a:solidFill>
                <a:latin typeface="Calibri" charset="0"/>
              </a:rPr>
              <a:t>L’université?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L’université</a:t>
            </a:r>
            <a:r>
              <a:rPr lang="fr-FR" dirty="0" smtClean="0"/>
              <a:t> est </a:t>
            </a:r>
            <a:r>
              <a:rPr lang="fr-FR" b="1" dirty="0" smtClean="0"/>
              <a:t>un tout </a:t>
            </a:r>
            <a:r>
              <a:rPr lang="fr-FR" dirty="0" smtClean="0"/>
              <a:t>qui est plus que la somme des parties</a:t>
            </a:r>
          </a:p>
          <a:p>
            <a:pPr lvl="1"/>
            <a:r>
              <a:rPr lang="fr-FR" dirty="0" smtClean="0"/>
              <a:t>Composantes :</a:t>
            </a:r>
          </a:p>
          <a:p>
            <a:pPr lvl="2"/>
            <a:r>
              <a:rPr lang="fr-FR" dirty="0" smtClean="0"/>
              <a:t>« </a:t>
            </a:r>
            <a:r>
              <a:rPr lang="fr-FR" dirty="0"/>
              <a:t>é</a:t>
            </a:r>
            <a:r>
              <a:rPr lang="fr-FR" dirty="0" smtClean="0"/>
              <a:t>ducation »: ESPE, Sciences de l’Education, </a:t>
            </a:r>
          </a:p>
          <a:p>
            <a:pPr lvl="2"/>
            <a:r>
              <a:rPr lang="fr-FR" dirty="0" smtClean="0"/>
              <a:t>« sciences »</a:t>
            </a:r>
          </a:p>
          <a:p>
            <a:pPr lvl="1"/>
            <a:r>
              <a:rPr lang="fr-FR" dirty="0" smtClean="0"/>
              <a:t>Enseignants et chercheurs, dans les variétés de leurs missions/statuts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eux missions indissociables : </a:t>
            </a:r>
          </a:p>
          <a:p>
            <a:pPr lvl="2"/>
            <a:r>
              <a:rPr lang="fr-FR" b="1" dirty="0" smtClean="0"/>
              <a:t>formation</a:t>
            </a:r>
            <a:r>
              <a:rPr lang="fr-FR" dirty="0" smtClean="0"/>
              <a:t> (initiale </a:t>
            </a:r>
            <a:r>
              <a:rPr lang="fr-FR" b="1" i="1" dirty="0" smtClean="0"/>
              <a:t>et</a:t>
            </a:r>
            <a:r>
              <a:rPr lang="fr-FR" dirty="0" smtClean="0"/>
              <a:t> continue) et insertion professionnelle</a:t>
            </a:r>
          </a:p>
          <a:p>
            <a:pPr lvl="2"/>
            <a:r>
              <a:rPr lang="fr-FR" b="1" dirty="0" smtClean="0"/>
              <a:t>recherche 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25709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2) Les partenaires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Institutionnels</a:t>
            </a:r>
          </a:p>
          <a:p>
            <a:pPr lvl="1"/>
            <a:r>
              <a:rPr lang="fr-FR" dirty="0"/>
              <a:t>Rectorat, établissements</a:t>
            </a:r>
          </a:p>
          <a:p>
            <a:r>
              <a:rPr lang="fr-FR" dirty="0" smtClean="0"/>
              <a:t>Individuels</a:t>
            </a:r>
            <a:endParaRPr lang="fr-FR" dirty="0"/>
          </a:p>
          <a:p>
            <a:pPr lvl="1"/>
            <a:r>
              <a:rPr lang="fr-FR" dirty="0"/>
              <a:t>Enseignants</a:t>
            </a:r>
          </a:p>
          <a:p>
            <a:pPr lvl="1"/>
            <a:r>
              <a:rPr lang="fr-FR" dirty="0"/>
              <a:t>Acteurs de la formation des enseignants</a:t>
            </a:r>
          </a:p>
          <a:p>
            <a:r>
              <a:rPr lang="fr-FR" dirty="0" smtClean="0"/>
              <a:t>Rôle sociétal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88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</a:t>
            </a:r>
            <a:r>
              <a:rPr lang="fr-FR" dirty="0"/>
              <a:t>que l’université peut apporter aux MPLS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Haut </a:t>
            </a:r>
            <a:r>
              <a:rPr lang="fr-FR" b="1" dirty="0" smtClean="0"/>
              <a:t>niveau</a:t>
            </a:r>
            <a:r>
              <a:rPr lang="fr-FR" dirty="0" smtClean="0"/>
              <a:t> des connaissances, « ligne directe » avec la recherche</a:t>
            </a:r>
          </a:p>
          <a:p>
            <a:r>
              <a:rPr lang="fr-FR" dirty="0"/>
              <a:t>R</a:t>
            </a:r>
            <a:r>
              <a:rPr lang="fr-FR" dirty="0" smtClean="0"/>
              <a:t>econnaissance </a:t>
            </a:r>
            <a:r>
              <a:rPr lang="fr-FR" dirty="0"/>
              <a:t>des </a:t>
            </a:r>
            <a:r>
              <a:rPr lang="fr-FR" b="1" dirty="0"/>
              <a:t>acquis</a:t>
            </a:r>
            <a:r>
              <a:rPr lang="fr-FR" dirty="0"/>
              <a:t> de la formation (pour les enseignants formés) ou des acquis de l’expérience (pour les formateurs concepteurs des dispositifs de formation de la MPLS), </a:t>
            </a:r>
            <a:endParaRPr lang="fr-FR" dirty="0" smtClean="0"/>
          </a:p>
          <a:p>
            <a:pPr lvl="1"/>
            <a:r>
              <a:rPr lang="fr-FR" dirty="0" smtClean="0"/>
              <a:t>VAE ou inscription </a:t>
            </a:r>
            <a:r>
              <a:rPr lang="fr-FR" dirty="0"/>
              <a:t>dans des masters d’Ingénierie de la formation des </a:t>
            </a:r>
            <a:r>
              <a:rPr lang="fr-FR" dirty="0" smtClean="0"/>
              <a:t>ESPE..</a:t>
            </a:r>
          </a:p>
          <a:p>
            <a:r>
              <a:rPr lang="fr-FR" dirty="0" smtClean="0"/>
              <a:t>Appui </a:t>
            </a:r>
            <a:r>
              <a:rPr lang="fr-FR" b="1" dirty="0" smtClean="0"/>
              <a:t>politique</a:t>
            </a:r>
            <a:r>
              <a:rPr lang="fr-FR" dirty="0" smtClean="0"/>
              <a:t> fort: académiciens, présidence</a:t>
            </a:r>
            <a:r>
              <a:rPr lang="is-IS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89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 </a:t>
            </a:r>
            <a:r>
              <a:rPr lang="fr-FR" dirty="0" smtClean="0"/>
              <a:t>peut </a:t>
            </a:r>
            <a:r>
              <a:rPr lang="fr-FR" dirty="0"/>
              <a:t>apporter </a:t>
            </a:r>
            <a:r>
              <a:rPr lang="fr-FR" dirty="0" smtClean="0"/>
              <a:t>la MPLS à l’université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Développement de nouvelles approches pédagogiques utilisables pour les étudiants</a:t>
            </a:r>
          </a:p>
          <a:p>
            <a:r>
              <a:rPr lang="fr-FR" dirty="0" smtClean="0"/>
              <a:t>Formation pédagogique pour les enseignants</a:t>
            </a:r>
          </a:p>
          <a:p>
            <a:r>
              <a:rPr lang="fr-FR" dirty="0" smtClean="0"/>
              <a:t>Mais aussi un engagement sociétal qui va au delà de nos missions de base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004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 peut apporter la MPLS à </a:t>
            </a:r>
            <a:r>
              <a:rPr lang="fr-FR" dirty="0" smtClean="0"/>
              <a:t>ses partenaires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Renforcer la liaison entre formation initiale et continue</a:t>
            </a:r>
          </a:p>
          <a:p>
            <a:pPr lvl="1"/>
            <a:r>
              <a:rPr lang="fr-FR" dirty="0" smtClean="0"/>
              <a:t>Ne pas enfermer les maisons dans la formation continue</a:t>
            </a:r>
          </a:p>
          <a:p>
            <a:pPr lvl="1"/>
            <a:r>
              <a:rPr lang="fr-FR" dirty="0" smtClean="0"/>
              <a:t>Etre une « porte d’entrée » privilégiée pour les enseignants</a:t>
            </a:r>
          </a:p>
          <a:p>
            <a:r>
              <a:rPr lang="fr-FR" dirty="0" smtClean="0"/>
              <a:t>Améliorer les capacités d’orientation active et lutter contre l’échec</a:t>
            </a:r>
          </a:p>
          <a:p>
            <a:r>
              <a:rPr lang="fr-FR" dirty="0" smtClean="0"/>
              <a:t>Restaurer l’attractivité des filières scientifiques</a:t>
            </a:r>
          </a:p>
          <a:p>
            <a:r>
              <a:rPr lang="fr-FR" dirty="0" smtClean="0"/>
              <a:t>Etre un terrain de recherche et développement</a:t>
            </a:r>
          </a:p>
          <a:p>
            <a:r>
              <a:rPr lang="fr-FR" dirty="0" smtClean="0"/>
              <a:t>Etre un outil de cohésion territoriale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12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petit exercice de style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l="-28353" r="-28353"/>
          <a:stretch>
            <a:fillRect/>
          </a:stretch>
        </p:blipFill>
        <p:spPr>
          <a:xfrm>
            <a:off x="457200" y="1417638"/>
            <a:ext cx="8229600" cy="4525962"/>
          </a:xfrm>
        </p:spPr>
      </p:pic>
    </p:spTree>
    <p:extLst>
      <p:ext uri="{BB962C8B-B14F-4D97-AF65-F5344CB8AC3E}">
        <p14:creationId xmlns:p14="http://schemas.microsoft.com/office/powerpoint/2010/main" val="274695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Forces/Faiblesses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Forces</a:t>
            </a:r>
          </a:p>
          <a:p>
            <a:pPr lvl="1"/>
            <a:r>
              <a:rPr lang="fr-FR" dirty="0" smtClean="0"/>
              <a:t>Un réel savoir faire</a:t>
            </a:r>
          </a:p>
          <a:p>
            <a:pPr lvl="1"/>
            <a:r>
              <a:rPr lang="fr-FR" dirty="0" smtClean="0"/>
              <a:t>Forte capacité d’innovation, sur les méthodes et les publics</a:t>
            </a:r>
          </a:p>
          <a:p>
            <a:r>
              <a:rPr lang="fr-FR" dirty="0" smtClean="0"/>
              <a:t>Faiblesses</a:t>
            </a:r>
          </a:p>
          <a:p>
            <a:pPr lvl="1"/>
            <a:r>
              <a:rPr lang="fr-FR" dirty="0" smtClean="0"/>
              <a:t>Isolement relatif dans le système</a:t>
            </a:r>
          </a:p>
          <a:p>
            <a:pPr lvl="1"/>
            <a:r>
              <a:rPr lang="fr-FR" dirty="0"/>
              <a:t>R</a:t>
            </a:r>
            <a:r>
              <a:rPr lang="fr-FR" dirty="0" smtClean="0"/>
              <a:t>isque </a:t>
            </a:r>
            <a:r>
              <a:rPr lang="fr-FR" dirty="0"/>
              <a:t>à multiplier des structures différentes qui ont des missions </a:t>
            </a:r>
            <a:r>
              <a:rPr lang="fr-FR" dirty="0" smtClean="0"/>
              <a:t>communes</a:t>
            </a:r>
            <a:endParaRPr lang="fr-FR" dirty="0"/>
          </a:p>
          <a:p>
            <a:pPr lvl="1"/>
            <a:r>
              <a:rPr lang="fr-FR" dirty="0" smtClean="0"/>
              <a:t>Evaluation de l’impact</a:t>
            </a:r>
          </a:p>
        </p:txBody>
      </p:sp>
    </p:spTree>
    <p:extLst>
      <p:ext uri="{BB962C8B-B14F-4D97-AF65-F5344CB8AC3E}">
        <p14:creationId xmlns:p14="http://schemas.microsoft.com/office/powerpoint/2010/main" val="181482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118 UD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APO_INTERIEUR_UDS">
  <a:themeElements>
    <a:clrScheme name="DIAPO_INTERIEUR_UD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PO_INTERIEUR_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5EA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1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5EA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1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APO_INTERIEUR_UD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_INTERIEUR_UD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_INTERIEUR_UD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_INTERIEUR_UD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_INTERIEUR_UD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_INTERIEUR_UD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APO_INTERIEUR_UDS">
  <a:themeElements>
    <a:clrScheme name="DIAPO_INTERIEUR_UD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PO_INTERIEUR_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5EA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1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5EA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1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APO_INTERIEUR_UD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_INTERIEUR_UD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_INTERIEUR_UD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_INTERIEUR_UD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_INTERIEUR_UD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_INTERIEUR_UD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_INTERIEUR_UD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101118 UDS.potx</Template>
  <TotalTime>25614</TotalTime>
  <Words>530</Words>
  <Application>Microsoft Office PowerPoint</Application>
  <PresentationFormat>Affichage à l'écran (4:3)</PresentationFormat>
  <Paragraphs>115</Paragraphs>
  <Slides>14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101118 UDS</vt:lpstr>
      <vt:lpstr>DIAPO_INTERIEUR_UDS</vt:lpstr>
      <vt:lpstr>1_DIAPO_INTERIEUR_UDS</vt:lpstr>
      <vt:lpstr>Que peut apporter une maison pour la science à l’université et à ses partenaires ? </vt:lpstr>
      <vt:lpstr>Que peut apporter une maison pour la science à l’université et à ses partenaires ? </vt:lpstr>
      <vt:lpstr>1) L’université?</vt:lpstr>
      <vt:lpstr>2) Les partenaires</vt:lpstr>
      <vt:lpstr>Ce que l’université peut apporter aux MPLS</vt:lpstr>
      <vt:lpstr>Ce peut apporter la MPLS à l’université</vt:lpstr>
      <vt:lpstr>Ce peut apporter la MPLS à ses partenaires</vt:lpstr>
      <vt:lpstr>Un petit exercice de style</vt:lpstr>
      <vt:lpstr>Forces/Faiblesses</vt:lpstr>
      <vt:lpstr>Opportunités/Menaces</vt:lpstr>
      <vt:lpstr>Complémentarité avec d’autres actions Unistra</vt:lpstr>
      <vt:lpstr>Complémentarité avec d’autres actions Unistra</vt:lpstr>
      <vt:lpstr>Et l’avenir à Strasbourg?</vt:lpstr>
      <vt:lpstr>Présentation PowerPoint</vt:lpstr>
    </vt:vector>
  </TitlesOfParts>
  <Company>UDS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Beretz</dc:creator>
  <cp:lastModifiedBy>Beatrice</cp:lastModifiedBy>
  <cp:revision>535</cp:revision>
  <dcterms:created xsi:type="dcterms:W3CDTF">2010-11-13T10:31:50Z</dcterms:created>
  <dcterms:modified xsi:type="dcterms:W3CDTF">2016-02-16T09:08:06Z</dcterms:modified>
</cp:coreProperties>
</file>