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31"/>
  </p:notesMasterIdLst>
  <p:sldIdLst>
    <p:sldId id="256" r:id="rId2"/>
    <p:sldId id="280" r:id="rId3"/>
    <p:sldId id="273" r:id="rId4"/>
    <p:sldId id="267" r:id="rId5"/>
    <p:sldId id="274" r:id="rId6"/>
    <p:sldId id="269" r:id="rId7"/>
    <p:sldId id="298" r:id="rId8"/>
    <p:sldId id="271" r:id="rId9"/>
    <p:sldId id="282" r:id="rId10"/>
    <p:sldId id="270" r:id="rId11"/>
    <p:sldId id="260" r:id="rId12"/>
    <p:sldId id="275" r:id="rId13"/>
    <p:sldId id="281" r:id="rId14"/>
    <p:sldId id="277" r:id="rId15"/>
    <p:sldId id="276" r:id="rId16"/>
    <p:sldId id="278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7" r:id="rId29"/>
    <p:sldId id="285" r:id="rId3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21" autoAdjust="0"/>
  </p:normalViewPr>
  <p:slideViewPr>
    <p:cSldViewPr>
      <p:cViewPr>
        <p:scale>
          <a:sx n="107" d="100"/>
          <a:sy n="107" d="100"/>
        </p:scale>
        <p:origin x="-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gda\Documents\maisons%20pour%20la%20Science\Copy%20of%20bilanfinalsorted1901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gda\Documents\maisons%20pour%20la%20Science\Copy%20of%20bilanfinalsorted1901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Je pense être à même de</a:t>
            </a:r>
            <a:r>
              <a:rPr lang="nl-NL"/>
              <a:t> ...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586307987581165"/>
          <c:y val="0.15057671069804787"/>
          <c:w val="0.5106035224562816"/>
          <c:h val="0.722196979475926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'Bilan graph'!$B$1</c:f>
              <c:strCache>
                <c:ptCount val="1"/>
                <c:pt idx="0">
                  <c:v>Après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'Bilan graph'!$A$2:$A$11</c:f>
              <c:strCache>
                <c:ptCount val="10"/>
                <c:pt idx="0">
                  <c:v>Collaborer avec des scientifiques ou des industriels lors de la préparation et de la mise en oeuvre de séances de science</c:v>
                </c:pt>
                <c:pt idx="1">
                  <c:v>Réinvestir ou faire émerger des connaissances mathématiques
          dans des activités de sciences d’expérimentation et d’observation (SVT, physique,
          chimie,…) et de technologie ; et vice versa</c:v>
                </c:pt>
                <c:pt idx="2">
                  <c:v>Explorer de nouveaux champs disciplinaires hors de ma formation</c:v>
                </c:pt>
                <c:pt idx="3">
                  <c:v>Permettre aux élèves de concevoir et de conduire des investigations</c:v>
                </c:pt>
                <c:pt idx="4">
                  <c:v>Intégrer des sorties de terrain dans l’enseignement des sciences</c:v>
                </c:pt>
                <c:pt idx="5">
                  <c:v>Travailler avec d’autres professeurs pour dynamiser mes pratiques</c:v>
                </c:pt>
                <c:pt idx="6">
                  <c:v>Collaborer avec des scientifiques</c:v>
                </c:pt>
                <c:pt idx="7">
                  <c:v>Prévoir un matériel simple et adapté aux élèves en quantité suffisante pour un travail en petits groupes</c:v>
                </c:pt>
                <c:pt idx="8">
                  <c:v>Mettre en oeuvre l'ESFI </c:v>
                </c:pt>
                <c:pt idx="9">
                  <c:v>Organiser des activités scientifiques en lien avec l’intérêt des élèves</c:v>
                </c:pt>
              </c:strCache>
            </c:strRef>
          </c:cat>
          <c:val>
            <c:numRef>
              <c:f>'Bilan graph'!$B$2:$B$11</c:f>
              <c:numCache>
                <c:formatCode>0%</c:formatCode>
                <c:ptCount val="10"/>
                <c:pt idx="0">
                  <c:v>0.67164179104477617</c:v>
                </c:pt>
                <c:pt idx="1">
                  <c:v>0.72343324250681196</c:v>
                </c:pt>
                <c:pt idx="2">
                  <c:v>0.82096069868995636</c:v>
                </c:pt>
                <c:pt idx="3">
                  <c:v>0.83333333333333337</c:v>
                </c:pt>
                <c:pt idx="4">
                  <c:v>0.83356070941336968</c:v>
                </c:pt>
                <c:pt idx="5">
                  <c:v>0.84005376344086025</c:v>
                </c:pt>
                <c:pt idx="6">
                  <c:v>0.86338797814207646</c:v>
                </c:pt>
                <c:pt idx="7">
                  <c:v>0.89932885906040272</c:v>
                </c:pt>
                <c:pt idx="8">
                  <c:v>0.90193370165745856</c:v>
                </c:pt>
                <c:pt idx="9">
                  <c:v>0.9285714285714286</c:v>
                </c:pt>
              </c:numCache>
            </c:numRef>
          </c:val>
        </c:ser>
        <c:ser>
          <c:idx val="1"/>
          <c:order val="1"/>
          <c:tx>
            <c:strRef>
              <c:f>'Bilan graph'!$C$1</c:f>
              <c:strCache>
                <c:ptCount val="1"/>
                <c:pt idx="0">
                  <c:v>Avant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'Bilan graph'!$A$2:$A$11</c:f>
              <c:strCache>
                <c:ptCount val="10"/>
                <c:pt idx="0">
                  <c:v>Collaborer avec des scientifiques ou des industriels lors de la préparation et de la mise en oeuvre de séances de science</c:v>
                </c:pt>
                <c:pt idx="1">
                  <c:v>Réinvestir ou faire émerger des connaissances mathématiques
          dans des activités de sciences d’expérimentation et d’observation (SVT, physique,
          chimie,…) et de technologie ; et vice versa</c:v>
                </c:pt>
                <c:pt idx="2">
                  <c:v>Explorer de nouveaux champs disciplinaires hors de ma formation</c:v>
                </c:pt>
                <c:pt idx="3">
                  <c:v>Permettre aux élèves de concevoir et de conduire des investigations</c:v>
                </c:pt>
                <c:pt idx="4">
                  <c:v>Intégrer des sorties de terrain dans l’enseignement des sciences</c:v>
                </c:pt>
                <c:pt idx="5">
                  <c:v>Travailler avec d’autres professeurs pour dynamiser mes pratiques</c:v>
                </c:pt>
                <c:pt idx="6">
                  <c:v>Collaborer avec des scientifiques</c:v>
                </c:pt>
                <c:pt idx="7">
                  <c:v>Prévoir un matériel simple et adapté aux élèves en quantité suffisante pour un travail en petits groupes</c:v>
                </c:pt>
                <c:pt idx="8">
                  <c:v>Mettre en oeuvre l'ESFI </c:v>
                </c:pt>
                <c:pt idx="9">
                  <c:v>Organiser des activités scientifiques en lien avec l’intérêt des élèves</c:v>
                </c:pt>
              </c:strCache>
            </c:strRef>
          </c:cat>
          <c:val>
            <c:numRef>
              <c:f>'Bilan graph'!$C$2:$C$11</c:f>
              <c:numCache>
                <c:formatCode>0%</c:formatCode>
                <c:ptCount val="10"/>
                <c:pt idx="0">
                  <c:v>0.55793991416309008</c:v>
                </c:pt>
                <c:pt idx="1">
                  <c:v>0.66237482117310442</c:v>
                </c:pt>
                <c:pt idx="2">
                  <c:v>0.75338345864661649</c:v>
                </c:pt>
                <c:pt idx="3">
                  <c:v>0.74929178470254953</c:v>
                </c:pt>
                <c:pt idx="4">
                  <c:v>0.74425287356321834</c:v>
                </c:pt>
                <c:pt idx="5">
                  <c:v>0.77318116975748929</c:v>
                </c:pt>
                <c:pt idx="6">
                  <c:v>0.75471698113207553</c:v>
                </c:pt>
                <c:pt idx="7">
                  <c:v>0.83664772727272729</c:v>
                </c:pt>
                <c:pt idx="8">
                  <c:v>0.80825565912117181</c:v>
                </c:pt>
                <c:pt idx="9">
                  <c:v>0.84637268847795166</c:v>
                </c:pt>
              </c:numCache>
            </c:numRef>
          </c:val>
        </c:ser>
        <c:ser>
          <c:idx val="2"/>
          <c:order val="2"/>
          <c:tx>
            <c:strRef>
              <c:f>'Bilan graph'!$D$1</c:f>
              <c:strCache>
                <c:ptCount val="1"/>
                <c:pt idx="0">
                  <c:v>≠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235526689548685E-17"/>
                  <c:y val="-1.6293279022403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804969367061059E-3"/>
                  <c:y val="-1.0862186014935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0862186014935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6293279022403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9235526689548685E-17"/>
                  <c:y val="-1.900882552613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9235526689548685E-17"/>
                  <c:y val="-2.30821452817379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164773655885209E-2"/>
                      <c:h val="9.0169828567763025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-1.6293279022403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9235526689548685E-17"/>
                  <c:y val="-1.6293279022403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7155465037338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'Bilan graph'!$A$2:$A$11</c:f>
              <c:strCache>
                <c:ptCount val="10"/>
                <c:pt idx="0">
                  <c:v>Collaborer avec des scientifiques ou des industriels lors de la préparation et de la mise en oeuvre de séances de science</c:v>
                </c:pt>
                <c:pt idx="1">
                  <c:v>Réinvestir ou faire émerger des connaissances mathématiques
          dans des activités de sciences d’expérimentation et d’observation (SVT, physique,
          chimie,…) et de technologie ; et vice versa</c:v>
                </c:pt>
                <c:pt idx="2">
                  <c:v>Explorer de nouveaux champs disciplinaires hors de ma formation</c:v>
                </c:pt>
                <c:pt idx="3">
                  <c:v>Permettre aux élèves de concevoir et de conduire des investigations</c:v>
                </c:pt>
                <c:pt idx="4">
                  <c:v>Intégrer des sorties de terrain dans l’enseignement des sciences</c:v>
                </c:pt>
                <c:pt idx="5">
                  <c:v>Travailler avec d’autres professeurs pour dynamiser mes pratiques</c:v>
                </c:pt>
                <c:pt idx="6">
                  <c:v>Collaborer avec des scientifiques</c:v>
                </c:pt>
                <c:pt idx="7">
                  <c:v>Prévoir un matériel simple et adapté aux élèves en quantité suffisante pour un travail en petits groupes</c:v>
                </c:pt>
                <c:pt idx="8">
                  <c:v>Mettre en oeuvre l'ESFI </c:v>
                </c:pt>
                <c:pt idx="9">
                  <c:v>Organiser des activités scientifiques en lien avec l’intérêt des élèves</c:v>
                </c:pt>
              </c:strCache>
            </c:strRef>
          </c:cat>
          <c:val>
            <c:numRef>
              <c:f>'Bilan graph'!$D$2:$D$11</c:f>
              <c:numCache>
                <c:formatCode>0%</c:formatCode>
                <c:ptCount val="10"/>
                <c:pt idx="0">
                  <c:v>0.11370187688168609</c:v>
                </c:pt>
                <c:pt idx="1">
                  <c:v>6.1058421333707535E-2</c:v>
                </c:pt>
                <c:pt idx="2">
                  <c:v>6.757724004333987E-2</c:v>
                </c:pt>
                <c:pt idx="3">
                  <c:v>8.4041548630783836E-2</c:v>
                </c:pt>
                <c:pt idx="4">
                  <c:v>8.930783585015134E-2</c:v>
                </c:pt>
                <c:pt idx="5">
                  <c:v>6.6872593683370951E-2</c:v>
                </c:pt>
                <c:pt idx="6">
                  <c:v>0.10867099701000094</c:v>
                </c:pt>
                <c:pt idx="7">
                  <c:v>6.2681131787675426E-2</c:v>
                </c:pt>
                <c:pt idx="8">
                  <c:v>9.3678042536286754E-2</c:v>
                </c:pt>
                <c:pt idx="9">
                  <c:v>8.2198740093476941E-2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004160"/>
        <c:axId val="75026432"/>
        <c:axId val="0"/>
      </c:bar3DChart>
      <c:catAx>
        <c:axId val="75004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fr-FR"/>
          </a:p>
        </c:txPr>
        <c:crossAx val="75026432"/>
        <c:crosses val="autoZero"/>
        <c:auto val="1"/>
        <c:lblAlgn val="ctr"/>
        <c:lblOffset val="100"/>
        <c:noMultiLvlLbl val="0"/>
      </c:catAx>
      <c:valAx>
        <c:axId val="75026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50041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fr-FR" sz="1400" b="1" i="0" u="none" strike="noStrike" baseline="0"/>
              <a:t>Je pense être à même de...</a:t>
            </a:r>
            <a:endParaRPr lang="nl-NL" sz="14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'Bilan graph'!$B$30</c:f>
              <c:strCache>
                <c:ptCount val="1"/>
                <c:pt idx="0">
                  <c:v>Après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'Bilan graph'!$A$31:$A$42</c:f>
              <c:strCache>
                <c:ptCount val="12"/>
                <c:pt idx="0">
                  <c:v>Collaborer avec des scientifiques ou des industriels lors de la préparation et de la mise en oeuvre de séances de science</c:v>
                </c:pt>
                <c:pt idx="1">
                  <c:v>Sensibiliser les élèves aux métiers et carrières scientifiques</c:v>
                </c:pt>
                <c:pt idx="2">
                  <c:v>Réinvestir ou faire émerger des connaissances mathématiques
          dans des activités de sciences d’expérimentation et d’observation (SVT, physique,
          chimie,…) et de technologie ; et vice versa</c:v>
                </c:pt>
                <c:pt idx="3">
                  <c:v>Permettre aux élèves de concevoir et de conduire des investigations</c:v>
                </c:pt>
                <c:pt idx="4">
                  <c:v>Faire de l’erreur un élément d’appui comme moteur d’apprentissage</c:v>
                </c:pt>
                <c:pt idx="5">
                  <c:v>Intégrer des sorties de terrain ou des visites de musées dans l’enseignement des sciences</c:v>
                </c:pt>
                <c:pt idx="6">
                  <c:v>Collaborer avec des scientifiques</c:v>
                </c:pt>
                <c:pt idx="7">
                  <c:v>Prévoir un matériel simple et adapté aux élèves en quantité suffisante pour un travail en petits groupes</c:v>
                </c:pt>
                <c:pt idx="8">
                  <c:v>Evaluer la qualité des ressources pédagogiques et scientifiques avant de les utiliser</c:v>
                </c:pt>
                <c:pt idx="9">
                  <c:v>Organiser des activités scientifiques en lien avec l’intérêt des élèves</c:v>
                </c:pt>
                <c:pt idx="10">
                  <c:v>Mettre en oeuvre l'ESFI </c:v>
                </c:pt>
                <c:pt idx="11">
                  <c:v>Actualiser ou approfondir mes connaissances scientifiques </c:v>
                </c:pt>
              </c:strCache>
            </c:strRef>
          </c:cat>
          <c:val>
            <c:numRef>
              <c:f>'Bilan graph'!$B$31:$B$42</c:f>
              <c:numCache>
                <c:formatCode>0%</c:formatCode>
                <c:ptCount val="12"/>
                <c:pt idx="0">
                  <c:v>0.65800865800865804</c:v>
                </c:pt>
                <c:pt idx="1">
                  <c:v>0.69819819819819817</c:v>
                </c:pt>
                <c:pt idx="2">
                  <c:v>0.70484581497797361</c:v>
                </c:pt>
                <c:pt idx="3">
                  <c:v>0.8571428571428571</c:v>
                </c:pt>
                <c:pt idx="4">
                  <c:v>0.85964912280701755</c:v>
                </c:pt>
                <c:pt idx="5">
                  <c:v>0.86283185840707965</c:v>
                </c:pt>
                <c:pt idx="6">
                  <c:v>0.89519650655021832</c:v>
                </c:pt>
                <c:pt idx="7">
                  <c:v>0.90557939914163088</c:v>
                </c:pt>
                <c:pt idx="8">
                  <c:v>0.92703862660944203</c:v>
                </c:pt>
                <c:pt idx="9">
                  <c:v>0.93859649122807021</c:v>
                </c:pt>
                <c:pt idx="10">
                  <c:v>0.94170403587443952</c:v>
                </c:pt>
                <c:pt idx="11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'Bilan graph'!$C$30</c:f>
              <c:strCache>
                <c:ptCount val="1"/>
                <c:pt idx="0">
                  <c:v>Avant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'Bilan graph'!$A$31:$A$42</c:f>
              <c:strCache>
                <c:ptCount val="12"/>
                <c:pt idx="0">
                  <c:v>Collaborer avec des scientifiques ou des industriels lors de la préparation et de la mise en oeuvre de séances de science</c:v>
                </c:pt>
                <c:pt idx="1">
                  <c:v>Sensibiliser les élèves aux métiers et carrières scientifiques</c:v>
                </c:pt>
                <c:pt idx="2">
                  <c:v>Réinvestir ou faire émerger des connaissances mathématiques
          dans des activités de sciences d’expérimentation et d’observation (SVT, physique,
          chimie,…) et de technologie ; et vice versa</c:v>
                </c:pt>
                <c:pt idx="3">
                  <c:v>Permettre aux élèves de concevoir et de conduire des investigations</c:v>
                </c:pt>
                <c:pt idx="4">
                  <c:v>Faire de l’erreur un élément d’appui comme moteur d’apprentissage</c:v>
                </c:pt>
                <c:pt idx="5">
                  <c:v>Intégrer des sorties de terrain ou des visites de musées dans l’enseignement des sciences</c:v>
                </c:pt>
                <c:pt idx="6">
                  <c:v>Collaborer avec des scientifiques</c:v>
                </c:pt>
                <c:pt idx="7">
                  <c:v>Prévoir un matériel simple et adapté aux élèves en quantité suffisante pour un travail en petits groupes</c:v>
                </c:pt>
                <c:pt idx="8">
                  <c:v>Evaluer la qualité des ressources pédagogiques et scientifiques avant de les utiliser</c:v>
                </c:pt>
                <c:pt idx="9">
                  <c:v>Organiser des activités scientifiques en lien avec l’intérêt des élèves</c:v>
                </c:pt>
                <c:pt idx="10">
                  <c:v>Mettre en oeuvre l'ESFI </c:v>
                </c:pt>
                <c:pt idx="11">
                  <c:v>Actualiser ou approfondir mes connaissances scientifiques </c:v>
                </c:pt>
              </c:strCache>
            </c:strRef>
          </c:cat>
          <c:val>
            <c:numRef>
              <c:f>'Bilan graph'!$C$31:$C$42</c:f>
              <c:numCache>
                <c:formatCode>0%</c:formatCode>
                <c:ptCount val="12"/>
                <c:pt idx="0">
                  <c:v>0.53303964757709255</c:v>
                </c:pt>
                <c:pt idx="1">
                  <c:v>0.5446428571428571</c:v>
                </c:pt>
                <c:pt idx="2">
                  <c:v>0.55506607929515417</c:v>
                </c:pt>
                <c:pt idx="3">
                  <c:v>0.67543859649122806</c:v>
                </c:pt>
                <c:pt idx="4">
                  <c:v>0.73684210526315785</c:v>
                </c:pt>
                <c:pt idx="5">
                  <c:v>0.75982532751091703</c:v>
                </c:pt>
                <c:pt idx="6">
                  <c:v>0.67264573991031396</c:v>
                </c:pt>
                <c:pt idx="7">
                  <c:v>0.77292576419213976</c:v>
                </c:pt>
                <c:pt idx="8">
                  <c:v>0.78165938864628826</c:v>
                </c:pt>
                <c:pt idx="9">
                  <c:v>0.83842794759825323</c:v>
                </c:pt>
                <c:pt idx="10">
                  <c:v>0.78414096916299558</c:v>
                </c:pt>
                <c:pt idx="11">
                  <c:v>0.83490566037735847</c:v>
                </c:pt>
              </c:numCache>
            </c:numRef>
          </c:val>
        </c:ser>
        <c:ser>
          <c:idx val="2"/>
          <c:order val="2"/>
          <c:tx>
            <c:strRef>
              <c:f>'Bilan graph'!$D$30</c:f>
              <c:strCache>
                <c:ptCount val="1"/>
                <c:pt idx="0">
                  <c:v>≠</c:v>
                </c:pt>
              </c:strCache>
            </c:strRef>
          </c:tx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259435377975468E-3"/>
                  <c:y val="-7.79727719336957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664888458721159E-2"/>
                      <c:h val="5.7712875367231416E-2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15253576795202E-3"/>
                  <c:y val="-1.81936041576012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643508536716266E-2"/>
                      <c:h val="5.5113849944111462E-2"/>
                    </c:manualLayout>
                  </c15:layout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7.7972693594328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'Bilan graph'!$A$31:$A$42</c:f>
              <c:strCache>
                <c:ptCount val="12"/>
                <c:pt idx="0">
                  <c:v>Collaborer avec des scientifiques ou des industriels lors de la préparation et de la mise en oeuvre de séances de science</c:v>
                </c:pt>
                <c:pt idx="1">
                  <c:v>Sensibiliser les élèves aux métiers et carrières scientifiques</c:v>
                </c:pt>
                <c:pt idx="2">
                  <c:v>Réinvestir ou faire émerger des connaissances mathématiques
          dans des activités de sciences d’expérimentation et d’observation (SVT, physique,
          chimie,…) et de technologie ; et vice versa</c:v>
                </c:pt>
                <c:pt idx="3">
                  <c:v>Permettre aux élèves de concevoir et de conduire des investigations</c:v>
                </c:pt>
                <c:pt idx="4">
                  <c:v>Faire de l’erreur un élément d’appui comme moteur d’apprentissage</c:v>
                </c:pt>
                <c:pt idx="5">
                  <c:v>Intégrer des sorties de terrain ou des visites de musées dans l’enseignement des sciences</c:v>
                </c:pt>
                <c:pt idx="6">
                  <c:v>Collaborer avec des scientifiques</c:v>
                </c:pt>
                <c:pt idx="7">
                  <c:v>Prévoir un matériel simple et adapté aux élèves en quantité suffisante pour un travail en petits groupes</c:v>
                </c:pt>
                <c:pt idx="8">
                  <c:v>Evaluer la qualité des ressources pédagogiques et scientifiques avant de les utiliser</c:v>
                </c:pt>
                <c:pt idx="9">
                  <c:v>Organiser des activités scientifiques en lien avec l’intérêt des élèves</c:v>
                </c:pt>
                <c:pt idx="10">
                  <c:v>Mettre en oeuvre l'ESFI </c:v>
                </c:pt>
                <c:pt idx="11">
                  <c:v>Actualiser ou approfondir mes connaissances scientifiques </c:v>
                </c:pt>
              </c:strCache>
            </c:strRef>
          </c:cat>
          <c:val>
            <c:numRef>
              <c:f>'Bilan graph'!$D$31:$D$42</c:f>
              <c:numCache>
                <c:formatCode>0%</c:formatCode>
                <c:ptCount val="12"/>
                <c:pt idx="0">
                  <c:v>0.1249690104315655</c:v>
                </c:pt>
                <c:pt idx="1">
                  <c:v>0.15355534105534108</c:v>
                </c:pt>
                <c:pt idx="2">
                  <c:v>0.14977973568281944</c:v>
                </c:pt>
                <c:pt idx="3">
                  <c:v>0.18170426065162903</c:v>
                </c:pt>
                <c:pt idx="4">
                  <c:v>0.1228070175438597</c:v>
                </c:pt>
                <c:pt idx="5">
                  <c:v>0.10300653089616263</c:v>
                </c:pt>
                <c:pt idx="6">
                  <c:v>0.22255076663990436</c:v>
                </c:pt>
                <c:pt idx="7">
                  <c:v>0.13265363494949112</c:v>
                </c:pt>
                <c:pt idx="8">
                  <c:v>0.14537923796315377</c:v>
                </c:pt>
                <c:pt idx="9">
                  <c:v>0.10016854362981698</c:v>
                </c:pt>
                <c:pt idx="10">
                  <c:v>0.15756306671144393</c:v>
                </c:pt>
                <c:pt idx="11">
                  <c:v>0.11509433962264148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428224"/>
        <c:axId val="75429760"/>
        <c:axId val="0"/>
      </c:bar3DChart>
      <c:catAx>
        <c:axId val="75428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5429760"/>
        <c:crosses val="autoZero"/>
        <c:auto val="1"/>
        <c:lblAlgn val="ctr"/>
        <c:lblOffset val="100"/>
        <c:noMultiLvlLbl val="0"/>
      </c:catAx>
      <c:valAx>
        <c:axId val="754297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54282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3D2C7-EFDF-441E-90BE-190DB379EA6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36D468-4EE2-49AD-AE1B-A2F55E3CC235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1er </a:t>
          </a:r>
          <a:r>
            <a:rPr lang="en-GB" dirty="0" err="1" smtClean="0">
              <a:solidFill>
                <a:schemeClr val="bg1"/>
              </a:solidFill>
            </a:rPr>
            <a:t>degré</a:t>
          </a:r>
          <a:endParaRPr lang="en-GB" dirty="0">
            <a:solidFill>
              <a:schemeClr val="bg1"/>
            </a:solidFill>
          </a:endParaRPr>
        </a:p>
      </dgm:t>
    </dgm:pt>
    <dgm:pt modelId="{BB999439-A552-442E-86DC-783548952ED9}" type="parTrans" cxnId="{1445BD4E-5A35-4305-9497-4EC17F94A80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A827475-324C-462D-B87A-9F6CE343CD59}" type="sibTrans" cxnId="{1445BD4E-5A35-4305-9497-4EC17F94A80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ECC61F0-6291-42EB-89B3-D171470545E5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Collaboration avec les </a:t>
          </a:r>
          <a:r>
            <a:rPr lang="en-GB" dirty="0" err="1" smtClean="0">
              <a:solidFill>
                <a:schemeClr val="bg1"/>
              </a:solidFill>
            </a:rPr>
            <a:t>scientifiques</a:t>
          </a:r>
          <a:endParaRPr lang="en-GB" dirty="0">
            <a:solidFill>
              <a:schemeClr val="bg1"/>
            </a:solidFill>
          </a:endParaRPr>
        </a:p>
      </dgm:t>
    </dgm:pt>
    <dgm:pt modelId="{140DBCA2-5DEA-496C-9654-2A841A6004A1}" type="parTrans" cxnId="{A8BE082A-9FD6-4A16-9E66-AF58BFB9F40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2C95E7E-706E-4DDE-829E-BA460D899306}" type="sibTrans" cxnId="{A8BE082A-9FD6-4A16-9E66-AF58BFB9F40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0C05FB7-5751-4BAD-9F63-D3412968255A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fr-FR" b="0" i="0" u="none" dirty="0" smtClean="0">
              <a:solidFill>
                <a:schemeClr val="bg1"/>
              </a:solidFill>
            </a:rPr>
            <a:t>Permettre aux élèves de concevoir et de conduire des investigations</a:t>
          </a:r>
          <a:endParaRPr lang="en-GB" dirty="0">
            <a:solidFill>
              <a:schemeClr val="bg1"/>
            </a:solidFill>
          </a:endParaRPr>
        </a:p>
      </dgm:t>
    </dgm:pt>
    <dgm:pt modelId="{E9D2461A-CCC3-4A4F-89D6-BFAF251ED798}" type="parTrans" cxnId="{B00FF9F8-8D02-4CA0-A8EB-C91F9608222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D10CB2C-A4E2-4F45-A05B-312C0B4F7950}" type="sibTrans" cxnId="{B00FF9F8-8D02-4CA0-A8EB-C91F9608222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A96394E-5043-469A-A3A3-D4050B36B51A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2</a:t>
          </a:r>
          <a:r>
            <a:rPr lang="en-GB" baseline="30000" dirty="0" smtClean="0">
              <a:solidFill>
                <a:schemeClr val="bg1"/>
              </a:solidFill>
            </a:rPr>
            <a:t>nd</a:t>
          </a:r>
          <a:r>
            <a:rPr lang="en-GB" dirty="0" smtClean="0">
              <a:solidFill>
                <a:schemeClr val="bg1"/>
              </a:solidFill>
            </a:rPr>
            <a:t> </a:t>
          </a:r>
          <a:r>
            <a:rPr lang="en-GB" dirty="0" err="1" smtClean="0">
              <a:solidFill>
                <a:schemeClr val="bg1"/>
              </a:solidFill>
            </a:rPr>
            <a:t>degré</a:t>
          </a:r>
          <a:endParaRPr lang="en-GB" dirty="0">
            <a:solidFill>
              <a:schemeClr val="bg1"/>
            </a:solidFill>
          </a:endParaRPr>
        </a:p>
      </dgm:t>
    </dgm:pt>
    <dgm:pt modelId="{53AC737E-6ADE-46C7-9475-54CCBC746E33}" type="parTrans" cxnId="{1AC82D24-6158-430E-9608-FE1DFD082A2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B7EBB25-98EC-47BA-8661-213DE5DC69FE}" type="sibTrans" cxnId="{1AC82D24-6158-430E-9608-FE1DFD082A2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81C7086-96A4-42EA-8394-BD67CF232FCE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fr-FR" b="0" i="0" u="none" dirty="0" smtClean="0">
              <a:solidFill>
                <a:schemeClr val="bg1"/>
              </a:solidFill>
            </a:rPr>
            <a:t>Collaborer avec des scientifiques ou des industriels lors de la préparation et de la mise en </a:t>
          </a:r>
          <a:r>
            <a:rPr lang="nl-BE" b="0" i="0" u="none" dirty="0" err="1" smtClean="0">
              <a:solidFill>
                <a:schemeClr val="bg1"/>
              </a:solidFill>
            </a:rPr>
            <a:t>œuvre</a:t>
          </a:r>
          <a:r>
            <a:rPr lang="fr-FR" b="0" i="0" u="none" dirty="0" smtClean="0">
              <a:solidFill>
                <a:schemeClr val="bg1"/>
              </a:solidFill>
            </a:rPr>
            <a:t> de séances de science</a:t>
          </a:r>
          <a:endParaRPr lang="en-GB" dirty="0">
            <a:solidFill>
              <a:schemeClr val="bg1"/>
            </a:solidFill>
          </a:endParaRPr>
        </a:p>
      </dgm:t>
    </dgm:pt>
    <dgm:pt modelId="{1CE5A098-F942-4919-85E2-C987BD10B190}" type="parTrans" cxnId="{B61C8EA8-E375-44C9-A2AA-5CD934DE4E8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08B66D3-EEE8-4590-AF07-87FD6EC00279}" type="sibTrans" cxnId="{B61C8EA8-E375-44C9-A2AA-5CD934DE4E8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15E4FE0-665E-4A24-ACE7-BCA071050DCA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fr-FR" b="0" i="0" u="none" dirty="0" smtClean="0">
              <a:solidFill>
                <a:schemeClr val="bg1"/>
              </a:solidFill>
            </a:rPr>
            <a:t>Travailler avec d’autres professeurs pour dynamiser mes pratiques</a:t>
          </a:r>
          <a:endParaRPr lang="en-GB" dirty="0">
            <a:solidFill>
              <a:schemeClr val="bg1"/>
            </a:solidFill>
          </a:endParaRPr>
        </a:p>
      </dgm:t>
    </dgm:pt>
    <dgm:pt modelId="{F6BF9924-888B-48DA-9777-1C7C1CEFEAEF}" type="parTrans" cxnId="{362DB3FE-C2C3-4144-B34E-DF00EAAA118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B2C7DF3-B3D0-4519-AE13-62254A2C86BB}" type="sibTrans" cxnId="{362DB3FE-C2C3-4144-B34E-DF00EAAA118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298C999-D1A2-4CED-A565-9B636EC643C4}" type="pres">
      <dgm:prSet presAssocID="{B053D2C7-EFDF-441E-90BE-190DB379EA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9EC2F3A-F736-40D6-88C5-8CF2568A7BB7}" type="pres">
      <dgm:prSet presAssocID="{2B36D468-4EE2-49AD-AE1B-A2F55E3CC235}" presName="root" presStyleCnt="0"/>
      <dgm:spPr/>
    </dgm:pt>
    <dgm:pt modelId="{C19BB5BC-0F21-4A89-8011-AD1BE2F53173}" type="pres">
      <dgm:prSet presAssocID="{2B36D468-4EE2-49AD-AE1B-A2F55E3CC235}" presName="rootComposite" presStyleCnt="0"/>
      <dgm:spPr/>
    </dgm:pt>
    <dgm:pt modelId="{8F62AC3F-7D3D-4246-8A3A-424902D23D32}" type="pres">
      <dgm:prSet presAssocID="{2B36D468-4EE2-49AD-AE1B-A2F55E3CC235}" presName="rootText" presStyleLbl="node1" presStyleIdx="0" presStyleCnt="2" custScaleY="34503" custLinFactY="-20049" custLinFactNeighborX="3224" custLinFactNeighborY="-100000"/>
      <dgm:spPr/>
      <dgm:t>
        <a:bodyPr/>
        <a:lstStyle/>
        <a:p>
          <a:endParaRPr lang="en-GB"/>
        </a:p>
      </dgm:t>
    </dgm:pt>
    <dgm:pt modelId="{7474F0C1-B304-4BE2-92A9-6ADCD79D82CF}" type="pres">
      <dgm:prSet presAssocID="{2B36D468-4EE2-49AD-AE1B-A2F55E3CC235}" presName="rootConnector" presStyleLbl="node1" presStyleIdx="0" presStyleCnt="2"/>
      <dgm:spPr/>
      <dgm:t>
        <a:bodyPr/>
        <a:lstStyle/>
        <a:p>
          <a:endParaRPr lang="en-GB"/>
        </a:p>
      </dgm:t>
    </dgm:pt>
    <dgm:pt modelId="{75C9E8BB-B5DA-4A1B-9E06-C461A9A63B8A}" type="pres">
      <dgm:prSet presAssocID="{2B36D468-4EE2-49AD-AE1B-A2F55E3CC235}" presName="childShape" presStyleCnt="0"/>
      <dgm:spPr/>
    </dgm:pt>
    <dgm:pt modelId="{34D895B0-F821-46BF-9EE1-715DF920F7B9}" type="pres">
      <dgm:prSet presAssocID="{140DBCA2-5DEA-496C-9654-2A841A6004A1}" presName="Name13" presStyleLbl="parChTrans1D2" presStyleIdx="0" presStyleCnt="4"/>
      <dgm:spPr/>
      <dgm:t>
        <a:bodyPr/>
        <a:lstStyle/>
        <a:p>
          <a:endParaRPr lang="en-GB"/>
        </a:p>
      </dgm:t>
    </dgm:pt>
    <dgm:pt modelId="{ABF22C97-83A1-4FD6-813A-0E8EE6BB2A71}" type="pres">
      <dgm:prSet presAssocID="{2ECC61F0-6291-42EB-89B3-D171470545E5}" presName="childText" presStyleLbl="bgAcc1" presStyleIdx="0" presStyleCnt="4" custScaleY="36602" custLinFactY="-39502" custLinFactNeighborX="-7199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4ECA93-BEF8-45FD-B7A3-5DE8DAC5533B}" type="pres">
      <dgm:prSet presAssocID="{E9D2461A-CCC3-4A4F-89D6-BFAF251ED798}" presName="Name13" presStyleLbl="parChTrans1D2" presStyleIdx="1" presStyleCnt="4"/>
      <dgm:spPr/>
      <dgm:t>
        <a:bodyPr/>
        <a:lstStyle/>
        <a:p>
          <a:endParaRPr lang="en-GB"/>
        </a:p>
      </dgm:t>
    </dgm:pt>
    <dgm:pt modelId="{0B7A4134-E8A1-4DD9-9E00-D3128D5BEEF2}" type="pres">
      <dgm:prSet presAssocID="{F0C05FB7-5751-4BAD-9F63-D3412968255A}" presName="childText" presStyleLbl="bgAcc1" presStyleIdx="1" presStyleCnt="4" custScaleY="42538" custLinFactY="-54139" custLinFactNeighborX="-7977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391A6B-7EE0-49F3-BBBB-20671A914658}" type="pres">
      <dgm:prSet presAssocID="{2A96394E-5043-469A-A3A3-D4050B36B51A}" presName="root" presStyleCnt="0"/>
      <dgm:spPr/>
    </dgm:pt>
    <dgm:pt modelId="{4971A97B-0F41-4255-AB8C-C93FAA10ECE6}" type="pres">
      <dgm:prSet presAssocID="{2A96394E-5043-469A-A3A3-D4050B36B51A}" presName="rootComposite" presStyleCnt="0"/>
      <dgm:spPr/>
    </dgm:pt>
    <dgm:pt modelId="{8B7FB835-D65C-4CE9-8925-C37EEF7ECD3F}" type="pres">
      <dgm:prSet presAssocID="{2A96394E-5043-469A-A3A3-D4050B36B51A}" presName="rootText" presStyleLbl="node1" presStyleIdx="1" presStyleCnt="2" custScaleY="30170" custLinFactY="-19065" custLinFactNeighborX="8365" custLinFactNeighborY="-100000"/>
      <dgm:spPr/>
      <dgm:t>
        <a:bodyPr/>
        <a:lstStyle/>
        <a:p>
          <a:endParaRPr lang="en-GB"/>
        </a:p>
      </dgm:t>
    </dgm:pt>
    <dgm:pt modelId="{CA0CEBA7-2771-449D-96F9-F0B430E165EF}" type="pres">
      <dgm:prSet presAssocID="{2A96394E-5043-469A-A3A3-D4050B36B51A}" presName="rootConnector" presStyleLbl="node1" presStyleIdx="1" presStyleCnt="2"/>
      <dgm:spPr/>
      <dgm:t>
        <a:bodyPr/>
        <a:lstStyle/>
        <a:p>
          <a:endParaRPr lang="en-GB"/>
        </a:p>
      </dgm:t>
    </dgm:pt>
    <dgm:pt modelId="{EBD146F6-814B-4C17-9D88-3D8D6A8F460D}" type="pres">
      <dgm:prSet presAssocID="{2A96394E-5043-469A-A3A3-D4050B36B51A}" presName="childShape" presStyleCnt="0"/>
      <dgm:spPr/>
    </dgm:pt>
    <dgm:pt modelId="{EDB2A759-1A79-40E6-92BC-D19A0B9FF0F9}" type="pres">
      <dgm:prSet presAssocID="{1CE5A098-F942-4919-85E2-C987BD10B190}" presName="Name13" presStyleLbl="parChTrans1D2" presStyleIdx="2" presStyleCnt="4"/>
      <dgm:spPr/>
      <dgm:t>
        <a:bodyPr/>
        <a:lstStyle/>
        <a:p>
          <a:endParaRPr lang="en-GB"/>
        </a:p>
      </dgm:t>
    </dgm:pt>
    <dgm:pt modelId="{064EBB98-BFFC-4A73-B37F-AF7E34B9A0EF}" type="pres">
      <dgm:prSet presAssocID="{D81C7086-96A4-42EA-8394-BD67CF232FCE}" presName="childText" presStyleLbl="bgAcc1" presStyleIdx="2" presStyleCnt="4" custScaleX="113102" custScaleY="38024" custLinFactY="-37508" custLinFactNeighborX="-547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23E0CB-E848-4D45-9C27-EA934D782426}" type="pres">
      <dgm:prSet presAssocID="{F6BF9924-888B-48DA-9777-1C7C1CEFEAEF}" presName="Name13" presStyleLbl="parChTrans1D2" presStyleIdx="3" presStyleCnt="4"/>
      <dgm:spPr/>
      <dgm:t>
        <a:bodyPr/>
        <a:lstStyle/>
        <a:p>
          <a:endParaRPr lang="en-GB"/>
        </a:p>
      </dgm:t>
    </dgm:pt>
    <dgm:pt modelId="{D8CE7E82-67D4-41BE-8FD8-108AB290FAD0}" type="pres">
      <dgm:prSet presAssocID="{015E4FE0-665E-4A24-ACE7-BCA071050DCA}" presName="childText" presStyleLbl="bgAcc1" presStyleIdx="3" presStyleCnt="4" custScaleX="108515" custScaleY="36967" custLinFactY="-50357" custLinFactNeighborX="-3499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E2E748-4452-4A42-A886-F1954AEBB7D2}" type="presOf" srcId="{140DBCA2-5DEA-496C-9654-2A841A6004A1}" destId="{34D895B0-F821-46BF-9EE1-715DF920F7B9}" srcOrd="0" destOrd="0" presId="urn:microsoft.com/office/officeart/2005/8/layout/hierarchy3"/>
    <dgm:cxn modelId="{C6B2891D-36EB-4E52-8867-3E611C387BA4}" type="presOf" srcId="{015E4FE0-665E-4A24-ACE7-BCA071050DCA}" destId="{D8CE7E82-67D4-41BE-8FD8-108AB290FAD0}" srcOrd="0" destOrd="0" presId="urn:microsoft.com/office/officeart/2005/8/layout/hierarchy3"/>
    <dgm:cxn modelId="{A8BE082A-9FD6-4A16-9E66-AF58BFB9F403}" srcId="{2B36D468-4EE2-49AD-AE1B-A2F55E3CC235}" destId="{2ECC61F0-6291-42EB-89B3-D171470545E5}" srcOrd="0" destOrd="0" parTransId="{140DBCA2-5DEA-496C-9654-2A841A6004A1}" sibTransId="{D2C95E7E-706E-4DDE-829E-BA460D899306}"/>
    <dgm:cxn modelId="{B61C8EA8-E375-44C9-A2AA-5CD934DE4E8F}" srcId="{2A96394E-5043-469A-A3A3-D4050B36B51A}" destId="{D81C7086-96A4-42EA-8394-BD67CF232FCE}" srcOrd="0" destOrd="0" parTransId="{1CE5A098-F942-4919-85E2-C987BD10B190}" sibTransId="{E08B66D3-EEE8-4590-AF07-87FD6EC00279}"/>
    <dgm:cxn modelId="{503B0A80-C23B-4169-B38A-9532F3EBA9B3}" type="presOf" srcId="{2B36D468-4EE2-49AD-AE1B-A2F55E3CC235}" destId="{7474F0C1-B304-4BE2-92A9-6ADCD79D82CF}" srcOrd="1" destOrd="0" presId="urn:microsoft.com/office/officeart/2005/8/layout/hierarchy3"/>
    <dgm:cxn modelId="{AA1E157E-399D-4BB9-8853-AD61000AF854}" type="presOf" srcId="{2ECC61F0-6291-42EB-89B3-D171470545E5}" destId="{ABF22C97-83A1-4FD6-813A-0E8EE6BB2A71}" srcOrd="0" destOrd="0" presId="urn:microsoft.com/office/officeart/2005/8/layout/hierarchy3"/>
    <dgm:cxn modelId="{40B25161-E3E9-457A-AAF0-ABF4F664F5A9}" type="presOf" srcId="{2A96394E-5043-469A-A3A3-D4050B36B51A}" destId="{CA0CEBA7-2771-449D-96F9-F0B430E165EF}" srcOrd="1" destOrd="0" presId="urn:microsoft.com/office/officeart/2005/8/layout/hierarchy3"/>
    <dgm:cxn modelId="{0339E151-87CC-427C-94EE-2BCA1C17B823}" type="presOf" srcId="{F6BF9924-888B-48DA-9777-1C7C1CEFEAEF}" destId="{CE23E0CB-E848-4D45-9C27-EA934D782426}" srcOrd="0" destOrd="0" presId="urn:microsoft.com/office/officeart/2005/8/layout/hierarchy3"/>
    <dgm:cxn modelId="{22190D7F-711D-4AE5-AF9C-56E4F78E8206}" type="presOf" srcId="{2B36D468-4EE2-49AD-AE1B-A2F55E3CC235}" destId="{8F62AC3F-7D3D-4246-8A3A-424902D23D32}" srcOrd="0" destOrd="0" presId="urn:microsoft.com/office/officeart/2005/8/layout/hierarchy3"/>
    <dgm:cxn modelId="{42821CD7-497E-43DD-A54F-DC7348BD2910}" type="presOf" srcId="{2A96394E-5043-469A-A3A3-D4050B36B51A}" destId="{8B7FB835-D65C-4CE9-8925-C37EEF7ECD3F}" srcOrd="0" destOrd="0" presId="urn:microsoft.com/office/officeart/2005/8/layout/hierarchy3"/>
    <dgm:cxn modelId="{1AC82D24-6158-430E-9608-FE1DFD082A2F}" srcId="{B053D2C7-EFDF-441E-90BE-190DB379EA6D}" destId="{2A96394E-5043-469A-A3A3-D4050B36B51A}" srcOrd="1" destOrd="0" parTransId="{53AC737E-6ADE-46C7-9475-54CCBC746E33}" sibTransId="{2B7EBB25-98EC-47BA-8661-213DE5DC69FE}"/>
    <dgm:cxn modelId="{DAD3E7B8-3D20-4DEF-AB60-735E2E05AF19}" type="presOf" srcId="{E9D2461A-CCC3-4A4F-89D6-BFAF251ED798}" destId="{874ECA93-BEF8-45FD-B7A3-5DE8DAC5533B}" srcOrd="0" destOrd="0" presId="urn:microsoft.com/office/officeart/2005/8/layout/hierarchy3"/>
    <dgm:cxn modelId="{C1B1AF5E-BC8A-4271-9E92-FE78C81C685F}" type="presOf" srcId="{D81C7086-96A4-42EA-8394-BD67CF232FCE}" destId="{064EBB98-BFFC-4A73-B37F-AF7E34B9A0EF}" srcOrd="0" destOrd="0" presId="urn:microsoft.com/office/officeart/2005/8/layout/hierarchy3"/>
    <dgm:cxn modelId="{0A359413-B25B-40CF-B775-3EEFC5720680}" type="presOf" srcId="{1CE5A098-F942-4919-85E2-C987BD10B190}" destId="{EDB2A759-1A79-40E6-92BC-D19A0B9FF0F9}" srcOrd="0" destOrd="0" presId="urn:microsoft.com/office/officeart/2005/8/layout/hierarchy3"/>
    <dgm:cxn modelId="{F7465F17-CFEA-41D5-B7A7-575C8B9AE1BF}" type="presOf" srcId="{F0C05FB7-5751-4BAD-9F63-D3412968255A}" destId="{0B7A4134-E8A1-4DD9-9E00-D3128D5BEEF2}" srcOrd="0" destOrd="0" presId="urn:microsoft.com/office/officeart/2005/8/layout/hierarchy3"/>
    <dgm:cxn modelId="{362DB3FE-C2C3-4144-B34E-DF00EAAA1188}" srcId="{2A96394E-5043-469A-A3A3-D4050B36B51A}" destId="{015E4FE0-665E-4A24-ACE7-BCA071050DCA}" srcOrd="1" destOrd="0" parTransId="{F6BF9924-888B-48DA-9777-1C7C1CEFEAEF}" sibTransId="{7B2C7DF3-B3D0-4519-AE13-62254A2C86BB}"/>
    <dgm:cxn modelId="{1445BD4E-5A35-4305-9497-4EC17F94A809}" srcId="{B053D2C7-EFDF-441E-90BE-190DB379EA6D}" destId="{2B36D468-4EE2-49AD-AE1B-A2F55E3CC235}" srcOrd="0" destOrd="0" parTransId="{BB999439-A552-442E-86DC-783548952ED9}" sibTransId="{FA827475-324C-462D-B87A-9F6CE343CD59}"/>
    <dgm:cxn modelId="{B00FF9F8-8D02-4CA0-A8EB-C91F9608222A}" srcId="{2B36D468-4EE2-49AD-AE1B-A2F55E3CC235}" destId="{F0C05FB7-5751-4BAD-9F63-D3412968255A}" srcOrd="1" destOrd="0" parTransId="{E9D2461A-CCC3-4A4F-89D6-BFAF251ED798}" sibTransId="{BD10CB2C-A4E2-4F45-A05B-312C0B4F7950}"/>
    <dgm:cxn modelId="{663ED2A6-9FA2-4524-B40E-A8423AD21754}" type="presOf" srcId="{B053D2C7-EFDF-441E-90BE-190DB379EA6D}" destId="{8298C999-D1A2-4CED-A565-9B636EC643C4}" srcOrd="0" destOrd="0" presId="urn:microsoft.com/office/officeart/2005/8/layout/hierarchy3"/>
    <dgm:cxn modelId="{85C999CF-7BBA-439F-A1C5-EFEE37057E7A}" type="presParOf" srcId="{8298C999-D1A2-4CED-A565-9B636EC643C4}" destId="{29EC2F3A-F736-40D6-88C5-8CF2568A7BB7}" srcOrd="0" destOrd="0" presId="urn:microsoft.com/office/officeart/2005/8/layout/hierarchy3"/>
    <dgm:cxn modelId="{582A355F-5121-44C7-9E63-744DBBE465C0}" type="presParOf" srcId="{29EC2F3A-F736-40D6-88C5-8CF2568A7BB7}" destId="{C19BB5BC-0F21-4A89-8011-AD1BE2F53173}" srcOrd="0" destOrd="0" presId="urn:microsoft.com/office/officeart/2005/8/layout/hierarchy3"/>
    <dgm:cxn modelId="{593112D1-29C8-4B09-9AD4-02C740087FE7}" type="presParOf" srcId="{C19BB5BC-0F21-4A89-8011-AD1BE2F53173}" destId="{8F62AC3F-7D3D-4246-8A3A-424902D23D32}" srcOrd="0" destOrd="0" presId="urn:microsoft.com/office/officeart/2005/8/layout/hierarchy3"/>
    <dgm:cxn modelId="{F1EC6750-A798-4A93-9B77-B29A3AB3F895}" type="presParOf" srcId="{C19BB5BC-0F21-4A89-8011-AD1BE2F53173}" destId="{7474F0C1-B304-4BE2-92A9-6ADCD79D82CF}" srcOrd="1" destOrd="0" presId="urn:microsoft.com/office/officeart/2005/8/layout/hierarchy3"/>
    <dgm:cxn modelId="{55A21C06-67AF-4F7F-BB2B-1CA5420AEC14}" type="presParOf" srcId="{29EC2F3A-F736-40D6-88C5-8CF2568A7BB7}" destId="{75C9E8BB-B5DA-4A1B-9E06-C461A9A63B8A}" srcOrd="1" destOrd="0" presId="urn:microsoft.com/office/officeart/2005/8/layout/hierarchy3"/>
    <dgm:cxn modelId="{F1BEC2D4-4428-4D98-9720-9FCA0EE7CEA8}" type="presParOf" srcId="{75C9E8BB-B5DA-4A1B-9E06-C461A9A63B8A}" destId="{34D895B0-F821-46BF-9EE1-715DF920F7B9}" srcOrd="0" destOrd="0" presId="urn:microsoft.com/office/officeart/2005/8/layout/hierarchy3"/>
    <dgm:cxn modelId="{19BCE3C3-A94A-43F3-80B1-7222045770DC}" type="presParOf" srcId="{75C9E8BB-B5DA-4A1B-9E06-C461A9A63B8A}" destId="{ABF22C97-83A1-4FD6-813A-0E8EE6BB2A71}" srcOrd="1" destOrd="0" presId="urn:microsoft.com/office/officeart/2005/8/layout/hierarchy3"/>
    <dgm:cxn modelId="{A1359F82-718F-460A-BEE0-47E9D41D094A}" type="presParOf" srcId="{75C9E8BB-B5DA-4A1B-9E06-C461A9A63B8A}" destId="{874ECA93-BEF8-45FD-B7A3-5DE8DAC5533B}" srcOrd="2" destOrd="0" presId="urn:microsoft.com/office/officeart/2005/8/layout/hierarchy3"/>
    <dgm:cxn modelId="{EB54C7D0-F6C6-4945-94A6-4DB6946B9A34}" type="presParOf" srcId="{75C9E8BB-B5DA-4A1B-9E06-C461A9A63B8A}" destId="{0B7A4134-E8A1-4DD9-9E00-D3128D5BEEF2}" srcOrd="3" destOrd="0" presId="urn:microsoft.com/office/officeart/2005/8/layout/hierarchy3"/>
    <dgm:cxn modelId="{92DC8B3D-3004-4E73-86F4-254897FDE601}" type="presParOf" srcId="{8298C999-D1A2-4CED-A565-9B636EC643C4}" destId="{A5391A6B-7EE0-49F3-BBBB-20671A914658}" srcOrd="1" destOrd="0" presId="urn:microsoft.com/office/officeart/2005/8/layout/hierarchy3"/>
    <dgm:cxn modelId="{8B43005F-72E0-4D7C-8ECA-90CB9687E764}" type="presParOf" srcId="{A5391A6B-7EE0-49F3-BBBB-20671A914658}" destId="{4971A97B-0F41-4255-AB8C-C93FAA10ECE6}" srcOrd="0" destOrd="0" presId="urn:microsoft.com/office/officeart/2005/8/layout/hierarchy3"/>
    <dgm:cxn modelId="{43479CA5-57EB-48FF-84C4-80B8FF090F50}" type="presParOf" srcId="{4971A97B-0F41-4255-AB8C-C93FAA10ECE6}" destId="{8B7FB835-D65C-4CE9-8925-C37EEF7ECD3F}" srcOrd="0" destOrd="0" presId="urn:microsoft.com/office/officeart/2005/8/layout/hierarchy3"/>
    <dgm:cxn modelId="{F020798C-9F90-4999-AB4A-239D3E0E2159}" type="presParOf" srcId="{4971A97B-0F41-4255-AB8C-C93FAA10ECE6}" destId="{CA0CEBA7-2771-449D-96F9-F0B430E165EF}" srcOrd="1" destOrd="0" presId="urn:microsoft.com/office/officeart/2005/8/layout/hierarchy3"/>
    <dgm:cxn modelId="{EE06B9E4-3F9F-4C27-8DA4-52B0AF5E0CC7}" type="presParOf" srcId="{A5391A6B-7EE0-49F3-BBBB-20671A914658}" destId="{EBD146F6-814B-4C17-9D88-3D8D6A8F460D}" srcOrd="1" destOrd="0" presId="urn:microsoft.com/office/officeart/2005/8/layout/hierarchy3"/>
    <dgm:cxn modelId="{D608821F-5B51-4BC4-9B84-06113C7BB266}" type="presParOf" srcId="{EBD146F6-814B-4C17-9D88-3D8D6A8F460D}" destId="{EDB2A759-1A79-40E6-92BC-D19A0B9FF0F9}" srcOrd="0" destOrd="0" presId="urn:microsoft.com/office/officeart/2005/8/layout/hierarchy3"/>
    <dgm:cxn modelId="{D8083335-75F9-49EF-8771-43779565886A}" type="presParOf" srcId="{EBD146F6-814B-4C17-9D88-3D8D6A8F460D}" destId="{064EBB98-BFFC-4A73-B37F-AF7E34B9A0EF}" srcOrd="1" destOrd="0" presId="urn:microsoft.com/office/officeart/2005/8/layout/hierarchy3"/>
    <dgm:cxn modelId="{6FEECF8C-3550-4876-A386-2B63B3E88B80}" type="presParOf" srcId="{EBD146F6-814B-4C17-9D88-3D8D6A8F460D}" destId="{CE23E0CB-E848-4D45-9C27-EA934D782426}" srcOrd="2" destOrd="0" presId="urn:microsoft.com/office/officeart/2005/8/layout/hierarchy3"/>
    <dgm:cxn modelId="{AE2C6AB0-BB46-4425-88D1-71884C02875E}" type="presParOf" srcId="{EBD146F6-814B-4C17-9D88-3D8D6A8F460D}" destId="{D8CE7E82-67D4-41BE-8FD8-108AB290FAD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2AC3F-7D3D-4246-8A3A-424902D23D32}">
      <dsp:nvSpPr>
        <dsp:cNvPr id="0" name=""/>
        <dsp:cNvSpPr/>
      </dsp:nvSpPr>
      <dsp:spPr>
        <a:xfrm>
          <a:off x="116655" y="5696"/>
          <a:ext cx="3513940" cy="606207"/>
        </a:xfrm>
        <a:prstGeom prst="roundRect">
          <a:avLst>
            <a:gd name="adj" fmla="val 10000"/>
          </a:avLst>
        </a:prstGeom>
        <a:solidFill>
          <a:schemeClr val="tx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solidFill>
                <a:schemeClr val="bg1"/>
              </a:solidFill>
            </a:rPr>
            <a:t>1er </a:t>
          </a:r>
          <a:r>
            <a:rPr lang="en-GB" sz="3000" kern="1200" dirty="0" err="1" smtClean="0">
              <a:solidFill>
                <a:schemeClr val="bg1"/>
              </a:solidFill>
            </a:rPr>
            <a:t>degré</a:t>
          </a:r>
          <a:endParaRPr lang="en-GB" sz="3000" kern="1200" dirty="0">
            <a:solidFill>
              <a:schemeClr val="bg1"/>
            </a:solidFill>
          </a:endParaRPr>
        </a:p>
      </dsp:txBody>
      <dsp:txXfrm>
        <a:off x="134410" y="23451"/>
        <a:ext cx="3478430" cy="570697"/>
      </dsp:txXfrm>
    </dsp:sp>
    <dsp:sp modelId="{34D895B0-F821-46BF-9EE1-715DF920F7B9}">
      <dsp:nvSpPr>
        <dsp:cNvPr id="0" name=""/>
        <dsp:cNvSpPr/>
      </dsp:nvSpPr>
      <dsp:spPr>
        <a:xfrm>
          <a:off x="422329" y="611904"/>
          <a:ext cx="91440" cy="419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002"/>
              </a:lnTo>
              <a:lnTo>
                <a:pt x="81449" y="41900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22C97-83A1-4FD6-813A-0E8EE6BB2A71}">
      <dsp:nvSpPr>
        <dsp:cNvPr id="0" name=""/>
        <dsp:cNvSpPr/>
      </dsp:nvSpPr>
      <dsp:spPr>
        <a:xfrm>
          <a:off x="503779" y="709363"/>
          <a:ext cx="2811152" cy="643086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Collaboration avec les </a:t>
          </a:r>
          <a:r>
            <a:rPr lang="en-GB" sz="1200" kern="1200" dirty="0" err="1" smtClean="0">
              <a:solidFill>
                <a:schemeClr val="bg1"/>
              </a:solidFill>
            </a:rPr>
            <a:t>scientifiques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522614" y="728198"/>
        <a:ext cx="2773482" cy="605416"/>
      </dsp:txXfrm>
    </dsp:sp>
    <dsp:sp modelId="{874ECA93-BEF8-45FD-B7A3-5DE8DAC5533B}">
      <dsp:nvSpPr>
        <dsp:cNvPr id="0" name=""/>
        <dsp:cNvSpPr/>
      </dsp:nvSpPr>
      <dsp:spPr>
        <a:xfrm>
          <a:off x="422329" y="611904"/>
          <a:ext cx="91440" cy="1296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6310"/>
              </a:lnTo>
              <a:lnTo>
                <a:pt x="59578" y="12963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A4134-E8A1-4DD9-9E00-D3128D5BEEF2}">
      <dsp:nvSpPr>
        <dsp:cNvPr id="0" name=""/>
        <dsp:cNvSpPr/>
      </dsp:nvSpPr>
      <dsp:spPr>
        <a:xfrm>
          <a:off x="481908" y="1534524"/>
          <a:ext cx="2811152" cy="747380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0" u="none" kern="1200" dirty="0" smtClean="0">
              <a:solidFill>
                <a:schemeClr val="bg1"/>
              </a:solidFill>
            </a:rPr>
            <a:t>Permettre aux élèves de concevoir et de conduire des investigations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503798" y="1556414"/>
        <a:ext cx="2767372" cy="703600"/>
      </dsp:txXfrm>
    </dsp:sp>
    <dsp:sp modelId="{8B7FB835-D65C-4CE9-8925-C37EEF7ECD3F}">
      <dsp:nvSpPr>
        <dsp:cNvPr id="0" name=""/>
        <dsp:cNvSpPr/>
      </dsp:nvSpPr>
      <dsp:spPr>
        <a:xfrm>
          <a:off x="4689733" y="22985"/>
          <a:ext cx="3513940" cy="530077"/>
        </a:xfrm>
        <a:prstGeom prst="roundRect">
          <a:avLst>
            <a:gd name="adj" fmla="val 10000"/>
          </a:avLst>
        </a:prstGeom>
        <a:solidFill>
          <a:schemeClr val="tx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solidFill>
                <a:schemeClr val="bg1"/>
              </a:solidFill>
            </a:rPr>
            <a:t>2</a:t>
          </a:r>
          <a:r>
            <a:rPr lang="en-GB" sz="3000" kern="1200" baseline="30000" dirty="0" smtClean="0">
              <a:solidFill>
                <a:schemeClr val="bg1"/>
              </a:solidFill>
            </a:rPr>
            <a:t>nd</a:t>
          </a:r>
          <a:r>
            <a:rPr lang="en-GB" sz="3000" kern="1200" dirty="0" smtClean="0">
              <a:solidFill>
                <a:schemeClr val="bg1"/>
              </a:solidFill>
            </a:rPr>
            <a:t> </a:t>
          </a:r>
          <a:r>
            <a:rPr lang="en-GB" sz="3000" kern="1200" dirty="0" err="1" smtClean="0">
              <a:solidFill>
                <a:schemeClr val="bg1"/>
              </a:solidFill>
            </a:rPr>
            <a:t>degré</a:t>
          </a:r>
          <a:endParaRPr lang="en-GB" sz="3000" kern="1200" dirty="0">
            <a:solidFill>
              <a:schemeClr val="bg1"/>
            </a:solidFill>
          </a:endParaRPr>
        </a:p>
      </dsp:txBody>
      <dsp:txXfrm>
        <a:off x="4705258" y="38510"/>
        <a:ext cx="3482890" cy="499027"/>
      </dsp:txXfrm>
    </dsp:sp>
    <dsp:sp modelId="{EDB2A759-1A79-40E6-92BC-D19A0B9FF0F9}">
      <dsp:nvSpPr>
        <dsp:cNvPr id="0" name=""/>
        <dsp:cNvSpPr/>
      </dsp:nvSpPr>
      <dsp:spPr>
        <a:xfrm>
          <a:off x="4944753" y="553063"/>
          <a:ext cx="96373" cy="449239"/>
        </a:xfrm>
        <a:custGeom>
          <a:avLst/>
          <a:gdLst/>
          <a:ahLst/>
          <a:cxnLst/>
          <a:rect l="0" t="0" r="0" b="0"/>
          <a:pathLst>
            <a:path>
              <a:moveTo>
                <a:pt x="96373" y="0"/>
              </a:moveTo>
              <a:lnTo>
                <a:pt x="0" y="44923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EBB98-BFFC-4A73-B37F-AF7E34B9A0EF}">
      <dsp:nvSpPr>
        <dsp:cNvPr id="0" name=""/>
        <dsp:cNvSpPr/>
      </dsp:nvSpPr>
      <dsp:spPr>
        <a:xfrm>
          <a:off x="4944753" y="668267"/>
          <a:ext cx="3179469" cy="668070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0" u="none" kern="1200" dirty="0" smtClean="0">
              <a:solidFill>
                <a:schemeClr val="bg1"/>
              </a:solidFill>
            </a:rPr>
            <a:t>Collaborer avec des scientifiques ou des industriels lors de la préparation et de la mise en </a:t>
          </a:r>
          <a:r>
            <a:rPr lang="nl-BE" sz="1200" b="0" i="0" u="none" kern="1200" dirty="0" err="1" smtClean="0">
              <a:solidFill>
                <a:schemeClr val="bg1"/>
              </a:solidFill>
            </a:rPr>
            <a:t>œuvre</a:t>
          </a:r>
          <a:r>
            <a:rPr lang="fr-FR" sz="1200" b="0" i="0" u="none" kern="1200" dirty="0" smtClean="0">
              <a:solidFill>
                <a:schemeClr val="bg1"/>
              </a:solidFill>
            </a:rPr>
            <a:t> de séances de science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4964320" y="687834"/>
        <a:ext cx="3140335" cy="628936"/>
      </dsp:txXfrm>
    </dsp:sp>
    <dsp:sp modelId="{CE23E0CB-E848-4D45-9C27-EA934D782426}">
      <dsp:nvSpPr>
        <dsp:cNvPr id="0" name=""/>
        <dsp:cNvSpPr/>
      </dsp:nvSpPr>
      <dsp:spPr>
        <a:xfrm>
          <a:off x="4954497" y="553063"/>
          <a:ext cx="91440" cy="1321514"/>
        </a:xfrm>
        <a:custGeom>
          <a:avLst/>
          <a:gdLst/>
          <a:ahLst/>
          <a:cxnLst/>
          <a:rect l="0" t="0" r="0" b="0"/>
          <a:pathLst>
            <a:path>
              <a:moveTo>
                <a:pt x="86629" y="0"/>
              </a:moveTo>
              <a:lnTo>
                <a:pt x="45720" y="132151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E7E82-67D4-41BE-8FD8-108AB290FAD0}">
      <dsp:nvSpPr>
        <dsp:cNvPr id="0" name=""/>
        <dsp:cNvSpPr/>
      </dsp:nvSpPr>
      <dsp:spPr>
        <a:xfrm>
          <a:off x="5000217" y="1549827"/>
          <a:ext cx="3050522" cy="64949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i="0" u="none" kern="1200" dirty="0" smtClean="0">
              <a:solidFill>
                <a:schemeClr val="bg1"/>
              </a:solidFill>
            </a:rPr>
            <a:t>Travailler avec d’autres professeurs pour dynamiser mes pratiques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5019240" y="1568850"/>
        <a:ext cx="3012476" cy="611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0.87977</cdr:y>
    </cdr:from>
    <cdr:to>
      <cdr:x>0.17105</cdr:x>
      <cdr:y>1</cdr:y>
    </cdr:to>
    <cdr:pic>
      <cdr:nvPicPr>
        <cdr:cNvPr id="2" name="Picture 1" descr="http://www.fondation-lamap.org/sites/default/files/upload/media/fondation/nos_missions/logo_maison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179511" y="5340388"/>
          <a:ext cx="1533377" cy="72982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0.88337</cdr:y>
    </cdr:from>
    <cdr:to>
      <cdr:x>0.16393</cdr:x>
      <cdr:y>1</cdr:y>
    </cdr:to>
    <cdr:pic>
      <cdr:nvPicPr>
        <cdr:cNvPr id="2" name="Picture 1" descr="http://www.fondation-lamap.org/sites/default/files/upload/media/fondation/nos_missions/logo_maison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5191810"/>
          <a:ext cx="1440160" cy="68546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9CEED-DF88-4966-BF7B-467FA59C915D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4F4F6-BCD0-45D5-8840-F13302816C2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42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F4F6-BCD0-45D5-8840-F13302816C2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0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F4F6-BCD0-45D5-8840-F13302816C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F4F6-BCD0-45D5-8840-F13302816C2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7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DA1F1-2A89-4D24-9F4C-7851D20591E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28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DA1F1-2A89-4D24-9F4C-7851D20591EA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949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F4F6-BCD0-45D5-8840-F13302816C2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9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F4F6-BCD0-45D5-8840-F13302816C2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3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AFE5-F86A-4055-843E-620AC6839F35}" type="datetime1">
              <a:rPr lang="nl-BE" smtClean="0"/>
              <a:t>16/02/2016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03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BA7C-1415-43E6-82C5-967474D9914B}" type="datetime1">
              <a:rPr lang="nl-BE" smtClean="0"/>
              <a:t>16/02/2016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132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DBAA-288F-4068-A5AE-7DA005C8C0A6}" type="datetime1">
              <a:rPr lang="nl-BE" smtClean="0"/>
              <a:t>16/02/2016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000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E2CA-4B25-4582-BCE6-944CFBA4BBD8}" type="datetime1">
              <a:rPr lang="nl-BE" smtClean="0"/>
              <a:t>16/02/2016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927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71BD-CFA0-4C25-96CF-FC8D169259F4}" type="datetime1">
              <a:rPr lang="nl-BE" smtClean="0"/>
              <a:t>16/02/2016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329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1F72-7E33-446C-B42B-F643009E239D}" type="datetime1">
              <a:rPr lang="nl-BE" smtClean="0"/>
              <a:t>16/02/2016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566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F2A-05C4-476D-9027-4E40E04D8D26}" type="datetime1">
              <a:rPr lang="nl-BE" smtClean="0"/>
              <a:t>16/02/2016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5039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E820-50E2-4D90-88ED-A0226975AAB1}" type="datetime1">
              <a:rPr lang="nl-BE" smtClean="0"/>
              <a:t>16/02/2016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104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A4D43E-274E-4274-B41F-F6186A064ED0}" type="datetime1">
              <a:rPr lang="nl-BE" smtClean="0"/>
              <a:t>16/02/2016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5BEFDC-41C0-437D-96D6-CB20EF0689BD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  <p:pic>
        <p:nvPicPr>
          <p:cNvPr id="2050" name="Picture 2" descr="http://www.fondation-lamap.org/sites/default/files/upload/media/fondation/nos_missions/logo_maison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5538"/>
            <a:ext cx="2520280" cy="11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994F-AF75-4529-B240-8AA1572B865A}" type="datetime1">
              <a:rPr lang="nl-BE" smtClean="0"/>
              <a:t>16/02/2016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63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0AA5-A244-4ABD-9B2E-DCFAB8AE34DC}" type="datetime1">
              <a:rPr lang="nl-BE" smtClean="0"/>
              <a:t>16/02/2016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0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1480-DFA6-41FD-B986-63D629BCA6CA}" type="datetime1">
              <a:rPr lang="nl-BE" smtClean="0"/>
              <a:t>16/02/2016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156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ACEC-EA22-4C6D-8016-3E12DA218FC3}" type="datetime1">
              <a:rPr lang="nl-BE" smtClean="0"/>
              <a:t>16/02/2016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931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9988-4E61-46F7-B5C5-A737011A7475}" type="datetime1">
              <a:rPr lang="nl-BE" smtClean="0"/>
              <a:t>16/02/2016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45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D15A-8034-4A4F-B90A-9E85F0FD1F53}" type="datetime1">
              <a:rPr lang="nl-BE" smtClean="0"/>
              <a:t>16/02/2016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44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4F8A-5B71-4AD3-A4B2-8CA3283A1C0E}" type="datetime1">
              <a:rPr lang="nl-BE" smtClean="0"/>
              <a:t>16/02/2016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031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40E8-9D0A-4EB8-A790-CB97775DF0B6}" type="datetime1">
              <a:rPr lang="nl-BE" smtClean="0"/>
              <a:t>16/02/2016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63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0295-2AB3-4091-AF77-D8EAFF99FC2D}" type="datetime1">
              <a:rPr lang="nl-BE" smtClean="0"/>
              <a:t>16/02/2016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F60A5E-1C99-462C-95AE-0E48517B56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888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emf"/><Relationship Id="rId5" Type="http://schemas.openxmlformats.org/officeDocument/2006/relationships/package" Target="../embeddings/Feuille_de_calcul_Microsoft_Excel1.xlsx"/><Relationship Id="rId4" Type="http://schemas.openxmlformats.org/officeDocument/2006/relationships/oleObject" Target="../embeddings/oleObject20.bin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9.emf"/><Relationship Id="rId4" Type="http://schemas.openxmlformats.org/officeDocument/2006/relationships/package" Target="../embeddings/Feuille_de_calcul_Microsoft_Excel2.xls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5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1.emf"/><Relationship Id="rId4" Type="http://schemas.openxmlformats.org/officeDocument/2006/relationships/package" Target="../embeddings/Feuille_de_calcul_Microsoft_Excel3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2.jpeg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fr-FR" sz="4900" dirty="0" smtClean="0"/>
              <a:t>Capitalisation des acquis </a:t>
            </a:r>
            <a:br>
              <a:rPr lang="fr-FR" sz="4900" dirty="0" smtClean="0"/>
            </a:br>
            <a:r>
              <a:rPr lang="fr-FR" sz="4900" dirty="0" smtClean="0"/>
              <a:t>des Maisons pour la science</a:t>
            </a:r>
            <a:br>
              <a:rPr lang="fr-FR" sz="4900" dirty="0" smtClean="0"/>
            </a:br>
            <a:r>
              <a:rPr lang="fr-FR" dirty="0" smtClean="0"/>
              <a:t>2012 -</a:t>
            </a:r>
            <a:endParaRPr lang="fr-FR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696744" cy="1800200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/>
              <a:t>Pistes de réflexion et d’échanges</a:t>
            </a:r>
          </a:p>
          <a:p>
            <a:r>
              <a:rPr lang="fr-FR" sz="2600" dirty="0" smtClean="0"/>
              <a:t>Yves Beernaert &amp; Magda Kirsch, Educonsult (BE)</a:t>
            </a:r>
          </a:p>
          <a:p>
            <a:endParaRPr lang="fr-FR" sz="2600" dirty="0" smtClean="0"/>
          </a:p>
          <a:p>
            <a:r>
              <a:rPr lang="fr-FR" sz="2600" dirty="0" smtClean="0"/>
              <a:t>Journée ESPE – MPLS,  3 février 2016, Paris</a:t>
            </a:r>
            <a:endParaRPr lang="fr-FR" sz="2600" dirty="0"/>
          </a:p>
        </p:txBody>
      </p:sp>
      <p:pic>
        <p:nvPicPr>
          <p:cNvPr id="4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4727"/>
            <a:ext cx="2077205" cy="9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48450" y="54475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560560"/>
              </p:ext>
            </p:extLst>
          </p:nvPr>
        </p:nvGraphicFramePr>
        <p:xfrm>
          <a:off x="6648450" y="5904726"/>
          <a:ext cx="2495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5904726"/>
                        <a:ext cx="2495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5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521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Acquis: collaboration ESPE – MPLS renforcée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1268760"/>
            <a:ext cx="7452319" cy="554461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Formateurs ESPE intervenant dans le DP </a:t>
            </a:r>
            <a:r>
              <a:rPr lang="fr-FR" dirty="0"/>
              <a:t>M</a:t>
            </a:r>
            <a:r>
              <a:rPr lang="fr-FR" dirty="0" smtClean="0"/>
              <a:t>PLS</a:t>
            </a:r>
          </a:p>
          <a:p>
            <a:r>
              <a:rPr lang="fr-FR" dirty="0" smtClean="0"/>
              <a:t>Co-construction et </a:t>
            </a:r>
            <a:r>
              <a:rPr lang="fr-FR" dirty="0" err="1" smtClean="0"/>
              <a:t>co</a:t>
            </a:r>
            <a:r>
              <a:rPr lang="fr-FR" dirty="0" smtClean="0"/>
              <a:t>-animation des formations de DP</a:t>
            </a:r>
          </a:p>
          <a:p>
            <a:r>
              <a:rPr lang="fr-FR" dirty="0" smtClean="0"/>
              <a:t>Co-construction de parcours MASTER MEEF: PIF</a:t>
            </a:r>
          </a:p>
          <a:p>
            <a:pPr lvl="1"/>
            <a:r>
              <a:rPr lang="fr-FR" dirty="0" smtClean="0"/>
              <a:t>Validation d’Acquis Professionnels/ crédits ECTS</a:t>
            </a:r>
          </a:p>
          <a:p>
            <a:r>
              <a:rPr lang="fr-FR" dirty="0" smtClean="0"/>
              <a:t>Développement conjoint de nouvelles formations DP pour divers publics:</a:t>
            </a:r>
          </a:p>
          <a:p>
            <a:pPr lvl="1"/>
            <a:r>
              <a:rPr lang="fr-FR" dirty="0" smtClean="0"/>
              <a:t>Enseignants (besoins spécifiques)</a:t>
            </a:r>
          </a:p>
          <a:p>
            <a:pPr lvl="1"/>
            <a:r>
              <a:rPr lang="fr-FR" dirty="0" smtClean="0"/>
              <a:t>Formateurs et formateurs de formateurs</a:t>
            </a:r>
          </a:p>
          <a:p>
            <a:pPr lvl="1"/>
            <a:r>
              <a:rPr lang="fr-FR" dirty="0" smtClean="0"/>
              <a:t>Jeunes enseignants en début de carrière: néo-titulaires</a:t>
            </a:r>
          </a:p>
          <a:p>
            <a:pPr lvl="1"/>
            <a:r>
              <a:rPr lang="fr-FR" dirty="0" smtClean="0"/>
              <a:t>Animateurs d’activités science périscolaires</a:t>
            </a:r>
          </a:p>
          <a:p>
            <a:pPr lvl="1"/>
            <a:r>
              <a:rPr lang="fr-FR" dirty="0" smtClean="0"/>
              <a:t>Préparation enseignants à visiter des centres de recherche etc.</a:t>
            </a:r>
          </a:p>
          <a:p>
            <a:r>
              <a:rPr lang="fr-FR" dirty="0" smtClean="0"/>
              <a:t>Organisation conjointe d’autres activités de formation</a:t>
            </a:r>
          </a:p>
          <a:p>
            <a:pPr lvl="1"/>
            <a:r>
              <a:rPr lang="fr-FR" dirty="0" smtClean="0"/>
              <a:t>Le numérique</a:t>
            </a:r>
          </a:p>
          <a:p>
            <a:r>
              <a:rPr lang="fr-FR" dirty="0" smtClean="0"/>
              <a:t>Collaboration  formation initiale des enseignants</a:t>
            </a:r>
          </a:p>
          <a:p>
            <a:pPr lvl="1"/>
            <a:r>
              <a:rPr lang="fr-FR" dirty="0" smtClean="0"/>
              <a:t>ESPE + MPLS + Centre Pilote </a:t>
            </a:r>
            <a:r>
              <a:rPr lang="fr-FR" dirty="0" err="1" smtClean="0"/>
              <a:t>Lamap</a:t>
            </a:r>
            <a:endParaRPr lang="fr-FR" dirty="0" smtClean="0"/>
          </a:p>
          <a:p>
            <a:r>
              <a:rPr lang="fr-FR" dirty="0" smtClean="0"/>
              <a:t>Utilisation conjointe locaux, matériel, outils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10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922114"/>
          </a:xfrm>
        </p:spPr>
        <p:txBody>
          <a:bodyPr>
            <a:normAutofit fontScale="90000"/>
          </a:bodyPr>
          <a:lstStyle/>
          <a:p>
            <a:r>
              <a:rPr lang="fr-FR" noProof="0" dirty="0" smtClean="0"/>
              <a:t>Acquis: un réseau collaboratif </a:t>
            </a:r>
            <a:br>
              <a:rPr lang="fr-FR" noProof="0" dirty="0" smtClean="0"/>
            </a:br>
            <a:r>
              <a:rPr lang="fr-FR" noProof="0" dirty="0" smtClean="0"/>
              <a:t>de MPLS</a:t>
            </a:r>
            <a:endParaRPr lang="fr-FR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00808"/>
            <a:ext cx="7776864" cy="4773144"/>
          </a:xfrm>
        </p:spPr>
        <p:txBody>
          <a:bodyPr>
            <a:normAutofit/>
          </a:bodyPr>
          <a:lstStyle/>
          <a:p>
            <a:r>
              <a:rPr lang="fr-FR" noProof="0" dirty="0" smtClean="0"/>
              <a:t>Création de culture commune MPLS + mutualisation au sein du réseau </a:t>
            </a:r>
          </a:p>
          <a:p>
            <a:pPr lvl="1"/>
            <a:r>
              <a:rPr lang="fr-FR" dirty="0" smtClean="0"/>
              <a:t>Formation des équipes individuelles et en commun</a:t>
            </a:r>
            <a:endParaRPr lang="fr-FR" noProof="0" dirty="0" smtClean="0"/>
          </a:p>
          <a:p>
            <a:r>
              <a:rPr lang="fr-FR" noProof="0" dirty="0" smtClean="0"/>
              <a:t>Intégration dans le paysage formation de DP sciences: reconnaissance, confiance, qualité</a:t>
            </a:r>
          </a:p>
          <a:p>
            <a:r>
              <a:rPr lang="fr-FR" dirty="0" smtClean="0"/>
              <a:t>Partenariat</a:t>
            </a:r>
            <a:r>
              <a:rPr lang="fr-FR" noProof="0" dirty="0" smtClean="0"/>
              <a:t> fort coordination nationale – MPLS </a:t>
            </a:r>
          </a:p>
          <a:p>
            <a:r>
              <a:rPr lang="fr-FR" noProof="0" dirty="0" smtClean="0"/>
              <a:t>Une communication sur le réseau et sur les MPLS individuelles</a:t>
            </a:r>
          </a:p>
          <a:p>
            <a:pPr lvl="1"/>
            <a:r>
              <a:rPr lang="fr-FR" dirty="0" smtClean="0"/>
              <a:t>Rapports d’activités (annuels)</a:t>
            </a:r>
          </a:p>
          <a:p>
            <a:r>
              <a:rPr lang="fr-FR" noProof="0" dirty="0" smtClean="0"/>
              <a:t>Un réseau MPLS qui collabore avec d’autres réseaux européens: UK, NL, IT, FI, DE, AT </a:t>
            </a:r>
          </a:p>
          <a:p>
            <a:r>
              <a:rPr lang="fr-FR" dirty="0" smtClean="0"/>
              <a:t>Un réseau MPLS qui développe des liens avec SCIENTIX, DG R &amp; I</a:t>
            </a:r>
            <a:endParaRPr lang="fr-FR" noProof="0" dirty="0" smtClean="0"/>
          </a:p>
          <a:p>
            <a:endParaRPr lang="fr-FR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11</a:t>
            </a:fld>
            <a:endParaRPr lang="nl-BE"/>
          </a:p>
        </p:txBody>
      </p:sp>
      <p:pic>
        <p:nvPicPr>
          <p:cNvPr id="7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2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41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Acquis: recherche et évaluation formative et sommative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482453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Evaluation formative et sommative</a:t>
            </a:r>
          </a:p>
          <a:p>
            <a:pPr lvl="1"/>
            <a:r>
              <a:rPr lang="fr-FR" dirty="0"/>
              <a:t>I</a:t>
            </a:r>
            <a:r>
              <a:rPr lang="fr-FR" dirty="0" smtClean="0"/>
              <a:t>nterne des formations et des formateurs</a:t>
            </a:r>
          </a:p>
          <a:p>
            <a:pPr lvl="2"/>
            <a:r>
              <a:rPr lang="fr-FR" dirty="0" smtClean="0"/>
              <a:t>Formulaires d’évaluation </a:t>
            </a:r>
          </a:p>
          <a:p>
            <a:pPr lvl="2"/>
            <a:r>
              <a:rPr lang="fr-FR" dirty="0" smtClean="0"/>
              <a:t>Entretiens de fonctionnement</a:t>
            </a:r>
          </a:p>
          <a:p>
            <a:pPr lvl="2"/>
            <a:r>
              <a:rPr lang="fr-FR" dirty="0" smtClean="0"/>
              <a:t>Fertilisation croisée entre les MPLS</a:t>
            </a:r>
          </a:p>
          <a:p>
            <a:pPr lvl="1"/>
            <a:r>
              <a:rPr lang="fr-FR" dirty="0" smtClean="0"/>
              <a:t>Externe : Educonsult</a:t>
            </a:r>
          </a:p>
          <a:p>
            <a:pPr lvl="2"/>
            <a:r>
              <a:rPr lang="fr-FR" dirty="0" smtClean="0"/>
              <a:t>Formations</a:t>
            </a:r>
          </a:p>
          <a:p>
            <a:pPr lvl="2"/>
            <a:r>
              <a:rPr lang="fr-FR" dirty="0" smtClean="0"/>
              <a:t>Mise en place et structuration des MPLS</a:t>
            </a:r>
          </a:p>
          <a:p>
            <a:r>
              <a:rPr lang="fr-FR" dirty="0" smtClean="0"/>
              <a:t>Recherche</a:t>
            </a:r>
          </a:p>
          <a:p>
            <a:pPr lvl="1"/>
            <a:r>
              <a:rPr lang="fr-FR" dirty="0" smtClean="0"/>
              <a:t>Activités du réseau basées sur la recherche dans le domaine de l’ESFI et du DP</a:t>
            </a:r>
          </a:p>
          <a:p>
            <a:pPr lvl="1"/>
            <a:r>
              <a:rPr lang="fr-FR" dirty="0" smtClean="0"/>
              <a:t>Recherche / recherche action menées à partir des activités MPLS limitées</a:t>
            </a:r>
          </a:p>
          <a:p>
            <a:pPr lvl="2"/>
            <a:r>
              <a:rPr lang="fr-FR" dirty="0" smtClean="0"/>
              <a:t>Peu ou pas d’activités menées</a:t>
            </a:r>
          </a:p>
          <a:p>
            <a:pPr lvl="2"/>
            <a:r>
              <a:rPr lang="fr-FR" dirty="0" smtClean="0"/>
              <a:t>Projet d’évaluation </a:t>
            </a:r>
            <a:r>
              <a:rPr lang="fr-FR" dirty="0" err="1" smtClean="0"/>
              <a:t>Formsciences</a:t>
            </a:r>
            <a:r>
              <a:rPr lang="fr-FR" dirty="0" smtClean="0"/>
              <a:t>: à partir de parcours</a:t>
            </a:r>
          </a:p>
          <a:p>
            <a:pPr lvl="1"/>
            <a:r>
              <a:rPr lang="fr-FR" dirty="0" smtClean="0"/>
              <a:t>Liens avec recherche européenne et internationale: évaluation externe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12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767"/>
            <a:ext cx="1547664" cy="7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411304"/>
              </p:ext>
            </p:extLst>
          </p:nvPr>
        </p:nvGraphicFramePr>
        <p:xfrm>
          <a:off x="7308304" y="6146502"/>
          <a:ext cx="1835696" cy="672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6146502"/>
                        <a:ext cx="1835696" cy="672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2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Défis pour les MPLS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La pérennité / durabilité des activités MPLS et du financement de la MPLS</a:t>
            </a:r>
          </a:p>
          <a:p>
            <a:r>
              <a:rPr lang="fr-FR" dirty="0" smtClean="0"/>
              <a:t>La généralisation / </a:t>
            </a:r>
            <a:r>
              <a:rPr lang="fr-FR" dirty="0" err="1" smtClean="0"/>
              <a:t>upscaling</a:t>
            </a:r>
            <a:r>
              <a:rPr lang="fr-FR" dirty="0" smtClean="0"/>
              <a:t> des innovations dans l’enseignement des sciences </a:t>
            </a:r>
          </a:p>
          <a:p>
            <a:r>
              <a:rPr lang="fr-FR" dirty="0" smtClean="0"/>
              <a:t>Renforcer la mise en œuvre en classe</a:t>
            </a:r>
          </a:p>
          <a:p>
            <a:pPr lvl="1"/>
            <a:r>
              <a:rPr lang="fr-FR" dirty="0" smtClean="0"/>
              <a:t>Renforcer le suivi</a:t>
            </a:r>
          </a:p>
          <a:p>
            <a:r>
              <a:rPr lang="fr-FR" dirty="0" smtClean="0"/>
              <a:t>Renforcer la recherche et la recherche action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enforcer la récolte des données évaluation</a:t>
            </a:r>
          </a:p>
          <a:p>
            <a:pPr lvl="1"/>
            <a:r>
              <a:rPr lang="fr-FR" dirty="0"/>
              <a:t>Renforcer l’impact sur les enseignants et les élèves</a:t>
            </a:r>
          </a:p>
          <a:p>
            <a:r>
              <a:rPr lang="fr-FR" dirty="0" smtClean="0"/>
              <a:t>Renforcer l’impact systémique</a:t>
            </a:r>
          </a:p>
          <a:p>
            <a:r>
              <a:rPr lang="fr-FR" dirty="0" smtClean="0"/>
              <a:t>Renforcer la collaboration MPLS et ESPE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Ces défis nécessitent une forte collaboration entre les MPLS et les ESPE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13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9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1788368"/>
          </a:xfrm>
        </p:spPr>
        <p:txBody>
          <a:bodyPr>
            <a:normAutofit/>
          </a:bodyPr>
          <a:lstStyle/>
          <a:p>
            <a:r>
              <a:rPr lang="fr-FR" noProof="0" dirty="0" smtClean="0"/>
              <a:t>Possibilités de collaboration MPLS ESPE à approfondir</a:t>
            </a:r>
            <a:endParaRPr lang="fr-FR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5141168"/>
          </a:xfrm>
        </p:spPr>
        <p:txBody>
          <a:bodyPr>
            <a:normAutofit/>
          </a:bodyPr>
          <a:lstStyle/>
          <a:p>
            <a:r>
              <a:rPr lang="fr-FR" dirty="0"/>
              <a:t>Renforcer le continuum: Formation initiale, formation en début de carrière et DP</a:t>
            </a:r>
          </a:p>
          <a:p>
            <a:r>
              <a:rPr lang="fr-FR" noProof="0" dirty="0" smtClean="0"/>
              <a:t>Développement stratégie STEM relié à une stratégie de développement régional / national: </a:t>
            </a:r>
          </a:p>
          <a:p>
            <a:pPr lvl="2"/>
            <a:r>
              <a:rPr lang="fr-FR" dirty="0" smtClean="0"/>
              <a:t>Réflexion </a:t>
            </a:r>
            <a:r>
              <a:rPr lang="fr-FR" dirty="0"/>
              <a:t>stratégique MPLS ancrée dans la réalité et le contexte régional éducatif et </a:t>
            </a:r>
            <a:r>
              <a:rPr lang="fr-FR" dirty="0" smtClean="0"/>
              <a:t>culturel</a:t>
            </a:r>
          </a:p>
          <a:p>
            <a:pPr lvl="2"/>
            <a:r>
              <a:rPr lang="fr-FR" noProof="0" dirty="0" smtClean="0"/>
              <a:t>Formation d’enseignants clé : multiplicateurs</a:t>
            </a:r>
          </a:p>
          <a:p>
            <a:r>
              <a:rPr lang="fr-FR" noProof="0" dirty="0" smtClean="0"/>
              <a:t>Liens avec la recherche en éducation et l’action recherche impliquant des enseignants</a:t>
            </a:r>
          </a:p>
          <a:p>
            <a:pPr lvl="1"/>
            <a:r>
              <a:rPr lang="fr-FR" dirty="0" smtClean="0"/>
              <a:t>Formations insistant sur  la recherche / recherche action</a:t>
            </a:r>
          </a:p>
          <a:p>
            <a:pPr lvl="1"/>
            <a:r>
              <a:rPr lang="fr-FR" dirty="0" smtClean="0"/>
              <a:t>Mémoire de Master</a:t>
            </a:r>
          </a:p>
          <a:p>
            <a:pPr lvl="1"/>
            <a:r>
              <a:rPr lang="fr-FR" noProof="0" dirty="0" smtClean="0"/>
              <a:t>Thèses de doctorat</a:t>
            </a:r>
          </a:p>
          <a:p>
            <a:r>
              <a:rPr lang="fr-FR" dirty="0" smtClean="0"/>
              <a:t>L’évaluation de l’impact sur les élèves</a:t>
            </a:r>
          </a:p>
          <a:p>
            <a:endParaRPr lang="fr-FR" dirty="0" smtClean="0"/>
          </a:p>
          <a:p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14</a:t>
            </a:fld>
            <a:endParaRPr lang="nl-BE"/>
          </a:p>
        </p:txBody>
      </p:sp>
      <p:pic>
        <p:nvPicPr>
          <p:cNvPr id="7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2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3040" y="188640"/>
            <a:ext cx="714140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Possibilités de coopération ESPE - MPLS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484784"/>
            <a:ext cx="7499176" cy="504056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Promotion de la formation au travail interdisciplinaire</a:t>
            </a:r>
          </a:p>
          <a:p>
            <a:r>
              <a:rPr lang="fr-FR" dirty="0" smtClean="0"/>
              <a:t>Promotion de création d’environnements d’apprentissage collaboratifs (avec l’aide des TIC)</a:t>
            </a:r>
          </a:p>
          <a:p>
            <a:r>
              <a:rPr lang="fr-FR" dirty="0" smtClean="0"/>
              <a:t>Le suivi et/ou l’accompagnement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es enseignants formés</a:t>
            </a:r>
          </a:p>
          <a:p>
            <a:pPr lvl="1"/>
            <a:r>
              <a:rPr lang="fr-FR" dirty="0" smtClean="0"/>
              <a:t>D’établissements scolaires pilote</a:t>
            </a:r>
          </a:p>
          <a:p>
            <a:r>
              <a:rPr lang="fr-FR" dirty="0" smtClean="0"/>
              <a:t>La collaboration avec les entreprises et la société civile</a:t>
            </a:r>
          </a:p>
          <a:p>
            <a:pPr lvl="1"/>
            <a:r>
              <a:rPr lang="fr-FR" dirty="0" smtClean="0"/>
              <a:t>Promotion de l’orientation professionnelle</a:t>
            </a:r>
          </a:p>
          <a:p>
            <a:r>
              <a:rPr lang="fr-FR" dirty="0"/>
              <a:t>Améliorer la qualité des jeunes voulant devenir enseignants: compétences clé</a:t>
            </a:r>
          </a:p>
          <a:p>
            <a:r>
              <a:rPr lang="fr-FR" dirty="0" smtClean="0"/>
              <a:t>Promotion de la Citoyenneté active</a:t>
            </a:r>
          </a:p>
          <a:p>
            <a:pPr lvl="1"/>
            <a:r>
              <a:rPr lang="fr-FR" dirty="0" smtClean="0"/>
              <a:t>RRI : Recherche Responsable et Innovante</a:t>
            </a:r>
          </a:p>
          <a:p>
            <a:r>
              <a:rPr lang="fr-FR" dirty="0" smtClean="0"/>
              <a:t>Participation conjointe à des projets européens: Erasmus Plus, Horizon 2020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15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3" y="260648"/>
            <a:ext cx="6914728" cy="864096"/>
          </a:xfrm>
        </p:spPr>
        <p:txBody>
          <a:bodyPr/>
          <a:lstStyle/>
          <a:p>
            <a:r>
              <a:rPr lang="fr-FR" dirty="0" err="1" smtClean="0"/>
              <a:t>Benchmarking</a:t>
            </a:r>
            <a:r>
              <a:rPr lang="fr-FR" dirty="0" smtClean="0"/>
              <a:t>: AT, FI, NL,UK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340768"/>
            <a:ext cx="7848872" cy="4896544"/>
          </a:xfrm>
        </p:spPr>
        <p:txBody>
          <a:bodyPr>
            <a:normAutofit fontScale="92500" lnSpcReduction="20000"/>
          </a:bodyPr>
          <a:lstStyle/>
          <a:p>
            <a:r>
              <a:rPr lang="fr-FR" sz="1900" dirty="0" smtClean="0"/>
              <a:t>Projets similaires:</a:t>
            </a:r>
          </a:p>
          <a:p>
            <a:pPr lvl="2"/>
            <a:r>
              <a:rPr lang="fr-FR" sz="1500" dirty="0" smtClean="0"/>
              <a:t>IMST, Université Klagenfurt, AT , prof. Konrad Krainer ( 1998- )</a:t>
            </a:r>
          </a:p>
          <a:p>
            <a:pPr lvl="2"/>
            <a:r>
              <a:rPr lang="fr-FR" sz="1500" dirty="0" smtClean="0"/>
              <a:t>LUMA science Centre + 12 centres, Université Helsinki, prof. Maja </a:t>
            </a:r>
            <a:r>
              <a:rPr lang="fr-FR" sz="1500" dirty="0" err="1" smtClean="0"/>
              <a:t>Aksela</a:t>
            </a:r>
            <a:r>
              <a:rPr lang="fr-FR" sz="1500" dirty="0" smtClean="0"/>
              <a:t> (2003 - )</a:t>
            </a:r>
          </a:p>
          <a:p>
            <a:pPr lvl="2"/>
            <a:r>
              <a:rPr lang="fr-FR" sz="1500" dirty="0" smtClean="0"/>
              <a:t>NSLN , National Science Learning Network, </a:t>
            </a:r>
            <a:r>
              <a:rPr lang="fr-FR" sz="1500" dirty="0" err="1" smtClean="0"/>
              <a:t>University</a:t>
            </a:r>
            <a:r>
              <a:rPr lang="fr-FR" sz="1500" dirty="0" smtClean="0"/>
              <a:t> York, (2005 - )</a:t>
            </a:r>
          </a:p>
          <a:p>
            <a:pPr lvl="2"/>
            <a:r>
              <a:rPr lang="fr-FR" sz="1500" dirty="0" err="1" smtClean="0"/>
              <a:t>Bèta</a:t>
            </a:r>
            <a:r>
              <a:rPr lang="fr-FR" sz="1500" dirty="0" smtClean="0"/>
              <a:t> </a:t>
            </a:r>
            <a:r>
              <a:rPr lang="fr-FR" sz="1500" dirty="0" err="1" smtClean="0"/>
              <a:t>Steunpunten</a:t>
            </a:r>
            <a:r>
              <a:rPr lang="fr-FR" sz="1500" dirty="0" smtClean="0"/>
              <a:t>, </a:t>
            </a:r>
            <a:r>
              <a:rPr lang="fr-FR" sz="1500" dirty="0" err="1" smtClean="0"/>
              <a:t>University</a:t>
            </a:r>
            <a:r>
              <a:rPr lang="fr-FR" sz="1500" dirty="0" smtClean="0"/>
              <a:t> of Twente, prof. Pieter </a:t>
            </a:r>
            <a:r>
              <a:rPr lang="fr-FR" sz="1500" dirty="0" err="1" smtClean="0"/>
              <a:t>Boerman</a:t>
            </a:r>
            <a:r>
              <a:rPr lang="fr-FR" sz="1500" dirty="0" smtClean="0"/>
              <a:t> (2013 - )</a:t>
            </a:r>
          </a:p>
          <a:p>
            <a:r>
              <a:rPr lang="fr-FR" sz="1900" dirty="0" smtClean="0"/>
              <a:t>Points forts</a:t>
            </a:r>
          </a:p>
          <a:p>
            <a:pPr lvl="1"/>
            <a:r>
              <a:rPr lang="fr-FR" sz="1700" dirty="0" smtClean="0"/>
              <a:t>Forte collaboration / liens avec </a:t>
            </a:r>
          </a:p>
          <a:p>
            <a:pPr lvl="2"/>
            <a:r>
              <a:rPr lang="fr-FR" sz="1500" dirty="0" smtClean="0"/>
              <a:t>Universités et autres établissements supérieurs</a:t>
            </a:r>
          </a:p>
          <a:p>
            <a:pPr lvl="2"/>
            <a:r>
              <a:rPr lang="fr-FR" sz="1500" dirty="0" smtClean="0"/>
              <a:t>Formation initiale ET continue</a:t>
            </a:r>
          </a:p>
          <a:p>
            <a:pPr lvl="2"/>
            <a:r>
              <a:rPr lang="fr-FR" sz="1500" dirty="0" smtClean="0"/>
              <a:t>Acteurs éducation informelle</a:t>
            </a:r>
          </a:p>
          <a:p>
            <a:pPr lvl="2"/>
            <a:r>
              <a:rPr lang="fr-FR" sz="1500" dirty="0" smtClean="0"/>
              <a:t>Monde des entreprises et société civile</a:t>
            </a:r>
          </a:p>
          <a:p>
            <a:pPr lvl="2"/>
            <a:r>
              <a:rPr lang="fr-FR" sz="1500" dirty="0" smtClean="0"/>
              <a:t>Evaluation continue</a:t>
            </a:r>
          </a:p>
          <a:p>
            <a:pPr lvl="2"/>
            <a:r>
              <a:rPr lang="fr-FR" sz="1500" dirty="0" smtClean="0"/>
              <a:t>Recherche et recherche action</a:t>
            </a:r>
          </a:p>
          <a:p>
            <a:pPr lvl="2"/>
            <a:r>
              <a:rPr lang="fr-FR" sz="1500" dirty="0" smtClean="0"/>
              <a:t>Liens forts avec réseau d’établissements scolaires pilote</a:t>
            </a:r>
          </a:p>
          <a:p>
            <a:pPr lvl="2"/>
            <a:r>
              <a:rPr lang="fr-FR" sz="1500" dirty="0" smtClean="0"/>
              <a:t>Soutien (financier) des autorités nationales / régionales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16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6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0"/>
            <a:ext cx="8064896" cy="1215008"/>
          </a:xfrm>
        </p:spPr>
        <p:txBody>
          <a:bodyPr>
            <a:noAutofit/>
          </a:bodyPr>
          <a:lstStyle/>
          <a:p>
            <a:r>
              <a:rPr lang="fr-FR" sz="2800" dirty="0"/>
              <a:t>6</a:t>
            </a:r>
            <a:r>
              <a:rPr lang="fr-FR" sz="2800" b="1" dirty="0"/>
              <a:t> </a:t>
            </a:r>
            <a:r>
              <a:rPr lang="fr-FR" sz="2800" dirty="0"/>
              <a:t>Recommandations </a:t>
            </a:r>
            <a:r>
              <a:rPr lang="fr-FR" sz="2800" dirty="0" smtClean="0"/>
              <a:t>: Rapport </a:t>
            </a:r>
            <a:r>
              <a:rPr lang="fr-FR" sz="2800" noProof="0" dirty="0" smtClean="0"/>
              <a:t>2015: DG R &amp; I</a:t>
            </a:r>
            <a:br>
              <a:rPr lang="fr-FR" sz="2800" noProof="0" dirty="0" smtClean="0"/>
            </a:br>
            <a:r>
              <a:rPr lang="fr-FR" sz="2800" noProof="0" dirty="0" smtClean="0"/>
              <a:t>L’enseignement des sciences </a:t>
            </a:r>
            <a:br>
              <a:rPr lang="fr-FR" sz="2800" noProof="0" dirty="0" smtClean="0"/>
            </a:br>
            <a:r>
              <a:rPr lang="fr-FR" sz="2800" noProof="0" dirty="0" smtClean="0"/>
              <a:t>pour une citoyenneté responsable</a:t>
            </a:r>
            <a:r>
              <a:rPr lang="fr-FR" sz="2800" b="1" dirty="0"/>
              <a:t/>
            </a:r>
            <a:br>
              <a:rPr lang="fr-FR" sz="2800" b="1" dirty="0"/>
            </a:br>
            <a:endParaRPr lang="fr-FR" sz="2800" b="1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3" y="1700808"/>
            <a:ext cx="7274768" cy="4210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noProof="0" dirty="0" smtClean="0"/>
              <a:t>1. ESC une composante clé d'un continuum d’enseignement à la citoyenneté active engagée, pour tous à partir de l'école maternelle.</a:t>
            </a:r>
          </a:p>
          <a:p>
            <a:pPr marL="0" indent="0">
              <a:buNone/>
            </a:pPr>
            <a:r>
              <a:rPr lang="fr-FR" noProof="0" dirty="0" smtClean="0"/>
              <a:t>2. ESC se concentre sur les compétences par le biais des sciences.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noProof="0" dirty="0" smtClean="0"/>
              <a:t>Remplacer STEM reliant les sciences à toute discipline: 	STEAM (interdisciplinaire):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sz="1600" noProof="0" dirty="0" smtClean="0"/>
              <a:t>A = ALL disciplines</a:t>
            </a:r>
          </a:p>
          <a:p>
            <a:pPr marL="0" indent="0">
              <a:buNone/>
            </a:pPr>
            <a:r>
              <a:rPr lang="fr-FR" noProof="0" dirty="0" smtClean="0"/>
              <a:t>3. Améliorer la qualité ESC  par la formation initiale,  l’accompagnement en début de carrière et le DP  tout au long de la vie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17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4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6 Recommandations</a:t>
            </a:r>
            <a:endParaRPr lang="fr-FR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5" y="1700808"/>
            <a:ext cx="7346776" cy="42104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noProof="0" dirty="0" smtClean="0"/>
              <a:t>4. Renforcer la collaboration ESC formel, non-formel et informel, les entreprises et la société civile : études,  carrières, employabilité, compétitivité.</a:t>
            </a:r>
          </a:p>
          <a:p>
            <a:pPr marL="0" lvl="0" indent="0">
              <a:buNone/>
            </a:pPr>
            <a:endParaRPr lang="fr-FR" noProof="0" dirty="0" smtClean="0"/>
          </a:p>
          <a:p>
            <a:pPr marL="0" lvl="0" indent="0">
              <a:buNone/>
            </a:pPr>
            <a:r>
              <a:rPr lang="fr-FR" noProof="0" dirty="0" smtClean="0"/>
              <a:t>5. Promotion de RRI et de la compréhension publique des résultats de la recherche</a:t>
            </a:r>
          </a:p>
          <a:p>
            <a:pPr marL="0" indent="0">
              <a:buNone/>
            </a:pPr>
            <a:endParaRPr lang="fr-FR" noProof="0" dirty="0" smtClean="0"/>
          </a:p>
          <a:p>
            <a:pPr marL="0" indent="0">
              <a:buNone/>
            </a:pPr>
            <a:r>
              <a:rPr lang="fr-FR" noProof="0" dirty="0" smtClean="0"/>
              <a:t>6. Liens stratégies d'innovation et stratégies ESC au niveau local, régional, national, européen et international à partir des besoins de la société et des développements mondiaux</a:t>
            </a:r>
            <a:r>
              <a:rPr lang="fr-FR" b="1" noProof="0" dirty="0" smtClean="0"/>
              <a:t>.</a:t>
            </a:r>
            <a:endParaRPr lang="fr-FR" noProof="0" dirty="0" smtClean="0"/>
          </a:p>
          <a:p>
            <a:pPr lvl="0"/>
            <a:endParaRPr lang="fr-FR" noProof="0" dirty="0" smtClean="0"/>
          </a:p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18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6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Acquis des MPLS</a:t>
            </a:r>
            <a:br>
              <a:rPr lang="fr-FR" noProof="0" dirty="0" smtClean="0"/>
            </a:br>
            <a:r>
              <a:rPr lang="fr-FR" noProof="0" dirty="0" smtClean="0"/>
              <a:t>Données quantitatives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221180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19</a:t>
            </a:fld>
            <a:endParaRPr lang="nl-BE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r:id="rId5" imgW="6221186" imgH="3673929" progId="Imaging.Document">
                  <p:embed/>
                </p:oleObj>
              </mc:Choice>
              <mc:Fallback>
                <p:oleObj r:id="rId5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projet MPLS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600200"/>
            <a:ext cx="8208912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Développement Professionnel de qualité </a:t>
            </a:r>
          </a:p>
          <a:p>
            <a:pPr lvl="1"/>
            <a:r>
              <a:rPr lang="fr-FR" dirty="0" smtClean="0"/>
              <a:t>des professeurs qui enseignent la science et la technologie à l’école ou au collège (socle commun)</a:t>
            </a:r>
          </a:p>
          <a:p>
            <a:r>
              <a:rPr lang="fr-FR" sz="2000" dirty="0" smtClean="0"/>
              <a:t>Tisser /renforcer des liens avec une science et une technique actuelles</a:t>
            </a:r>
          </a:p>
          <a:p>
            <a:r>
              <a:rPr lang="fr-FR" sz="2000" dirty="0" smtClean="0"/>
              <a:t>Promouvoir ESFI: enseignement des sciences fondés sur l’investigation</a:t>
            </a:r>
          </a:p>
          <a:p>
            <a:r>
              <a:rPr lang="fr-FR" sz="2000" dirty="0" smtClean="0"/>
              <a:t>Accroître intérêt et motivation des jeunes pour la science , les études et les métiers scientifiques </a:t>
            </a:r>
          </a:p>
          <a:p>
            <a:r>
              <a:rPr lang="fr-FR" sz="2000" dirty="0" smtClean="0"/>
              <a:t>Développer une citoyenneté active et responsable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2</a:t>
            </a:fld>
            <a:endParaRPr lang="nl-BE" dirty="0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066204"/>
              </p:ext>
            </p:extLst>
          </p:nvPr>
        </p:nvGraphicFramePr>
        <p:xfrm>
          <a:off x="6648450" y="5904726"/>
          <a:ext cx="2495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r:id="rId5" imgW="6221186" imgH="3673929" progId="Imaging.Document">
                  <p:embed/>
                </p:oleObj>
              </mc:Choice>
              <mc:Fallback>
                <p:oleObj r:id="rId5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5904726"/>
                        <a:ext cx="2495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14031"/>
              </p:ext>
            </p:extLst>
          </p:nvPr>
        </p:nvGraphicFramePr>
        <p:xfrm>
          <a:off x="179513" y="1244350"/>
          <a:ext cx="8964488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Worksheet" r:id="rId5" imgW="8849820" imgH="3678972" progId="Excel.Sheet.12">
                  <p:embed/>
                </p:oleObj>
              </mc:Choice>
              <mc:Fallback>
                <p:oleObj name="Worksheet" r:id="rId5" imgW="8849820" imgH="36789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3" y="1244350"/>
                        <a:ext cx="8964488" cy="525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20</a:t>
            </a:fld>
            <a:endParaRPr lang="nl-BE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r:id="rId7" imgW="6221186" imgH="3673929" progId="Imaging.Document">
                  <p:embed/>
                </p:oleObj>
              </mc:Choice>
              <mc:Fallback>
                <p:oleObj r:id="rId7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278"/>
            <a:ext cx="1835696" cy="87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47664" y="44624"/>
            <a:ext cx="7416823" cy="88153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Satisfaction des enseignants (n 3250) </a:t>
            </a:r>
            <a:r>
              <a:rPr lang="fr-FR" dirty="0" smtClean="0">
                <a:solidFill>
                  <a:schemeClr val="bg1"/>
                </a:solidFill>
              </a:rPr>
              <a:t>enseignants (n 3250)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4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66838" y="1052513"/>
            <a:ext cx="7777162" cy="5545137"/>
          </a:xfrm>
        </p:spPr>
        <p:txBody>
          <a:bodyPr/>
          <a:lstStyle/>
          <a:p>
            <a:r>
              <a:rPr lang="fr-FR" dirty="0" smtClean="0"/>
              <a:t>Très grande satisfaction </a:t>
            </a:r>
          </a:p>
          <a:p>
            <a:pPr lvl="1"/>
            <a:r>
              <a:rPr lang="fr-FR" dirty="0" smtClean="0"/>
              <a:t>Défi: renforcer le temps prévu à la mise-en-œuvre en classe;</a:t>
            </a:r>
          </a:p>
          <a:p>
            <a:r>
              <a:rPr lang="fr-FR" dirty="0" smtClean="0"/>
              <a:t>99% des participants disent recommander les actions de DP auprès de leurs collègues;</a:t>
            </a:r>
          </a:p>
          <a:p>
            <a:r>
              <a:rPr lang="fr-FR" dirty="0" smtClean="0"/>
              <a:t>80% aiment recevoir des informations sur les nouvelles actions;</a:t>
            </a:r>
          </a:p>
          <a:p>
            <a:r>
              <a:rPr lang="fr-FR" dirty="0" smtClean="0"/>
              <a:t>Pas de différences significatives entre 1er et 2</a:t>
            </a:r>
            <a:r>
              <a:rPr lang="fr-FR" baseline="30000" dirty="0" smtClean="0"/>
              <a:t>nd</a:t>
            </a:r>
            <a:r>
              <a:rPr lang="fr-FR" dirty="0" smtClean="0"/>
              <a:t> degré </a:t>
            </a:r>
          </a:p>
          <a:p>
            <a:pPr lvl="1"/>
            <a:r>
              <a:rPr lang="fr-FR" dirty="0" smtClean="0"/>
              <a:t>Excepté : le temps prévu pour </a:t>
            </a:r>
            <a:r>
              <a:rPr lang="fr-FR" dirty="0"/>
              <a:t>la </a:t>
            </a:r>
            <a:r>
              <a:rPr lang="fr-FR" dirty="0" smtClean="0"/>
              <a:t>mise-en-œuvre en classe (que 65% des enseignants du 1er degré ont trouvé qu’il y avait  assez de temps);</a:t>
            </a:r>
          </a:p>
          <a:p>
            <a:r>
              <a:rPr lang="fr-FR" dirty="0" smtClean="0"/>
              <a:t>Pas de différence significative entre H et F;</a:t>
            </a:r>
          </a:p>
          <a:p>
            <a:r>
              <a:rPr lang="fr-FR" dirty="0" smtClean="0"/>
              <a:t>Très grande satisfaction des formateurs qui ont suivi les actions de DP (pas de différences significatives avec les enseignants).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21</a:t>
            </a:fld>
            <a:endParaRPr lang="nl-B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221180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66838" y="147338"/>
            <a:ext cx="7597649" cy="90517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Satisfaction des enseignants (n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3250) 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ek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87723"/>
              </p:ext>
            </p:extLst>
          </p:nvPr>
        </p:nvGraphicFramePr>
        <p:xfrm>
          <a:off x="179511" y="787783"/>
          <a:ext cx="8964487" cy="60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22</a:t>
            </a:fld>
            <a:endParaRPr lang="nl-B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79017"/>
              </p:ext>
            </p:extLst>
          </p:nvPr>
        </p:nvGraphicFramePr>
        <p:xfrm>
          <a:off x="7308304" y="6146503"/>
          <a:ext cx="1835696" cy="672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6146503"/>
                        <a:ext cx="1835696" cy="672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27923" y="0"/>
            <a:ext cx="7716075" cy="787783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Impact des Actions de DP - ≠ PI-BF  </a:t>
            </a:r>
            <a:br>
              <a:rPr lang="fr-FR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(n 815)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ek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920441"/>
              </p:ext>
            </p:extLst>
          </p:nvPr>
        </p:nvGraphicFramePr>
        <p:xfrm>
          <a:off x="251520" y="980728"/>
          <a:ext cx="878497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23</a:t>
            </a:fld>
            <a:endParaRPr lang="nl-B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398456"/>
              </p:ext>
            </p:extLst>
          </p:nvPr>
        </p:nvGraphicFramePr>
        <p:xfrm>
          <a:off x="7380312" y="6172887"/>
          <a:ext cx="1763688" cy="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6172887"/>
                        <a:ext cx="1763688" cy="646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5656" y="0"/>
            <a:ext cx="7560839" cy="115290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Impact des Actions de DP 1 er degré</a:t>
            </a:r>
            <a:br>
              <a:rPr lang="fr-FR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≠ PI-BF  (n 243)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173117"/>
              </p:ext>
            </p:extLst>
          </p:nvPr>
        </p:nvGraphicFramePr>
        <p:xfrm>
          <a:off x="251520" y="1136148"/>
          <a:ext cx="9036050" cy="523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Worksheet" r:id="rId4" imgW="5353150" imgH="3495586" progId="Excel.Sheet.12">
                  <p:embed/>
                </p:oleObj>
              </mc:Choice>
              <mc:Fallback>
                <p:oleObj name="Worksheet" r:id="rId4" imgW="5353150" imgH="34955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136148"/>
                        <a:ext cx="9036050" cy="5232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24</a:t>
            </a:fld>
            <a:endParaRPr lang="nl-BE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r:id="rId6" imgW="6221186" imgH="3673929" progId="Imaging.Document">
                  <p:embed/>
                </p:oleObj>
              </mc:Choice>
              <mc:Fallback>
                <p:oleObj r:id="rId6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8551"/>
            <a:ext cx="1763688" cy="83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19673" y="0"/>
            <a:ext cx="7524328" cy="103653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Impact des Actions de DP 2nd degré ≠ PI-BF  (n 554)</a:t>
            </a:r>
            <a:r>
              <a:rPr lang="fr-FR" dirty="0" smtClean="0">
                <a:solidFill>
                  <a:schemeClr val="bg1"/>
                </a:solidFill>
              </a:rPr>
              <a:t>I-554)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5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4261571"/>
              </p:ext>
            </p:extLst>
          </p:nvPr>
        </p:nvGraphicFramePr>
        <p:xfrm>
          <a:off x="308970" y="908720"/>
          <a:ext cx="8281416" cy="7105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827584" y="298401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3385" y="39201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81270" y="3446091"/>
            <a:ext cx="2880300" cy="80505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/>
              <a:t>Mettre en œuvre un enseignement des sciences fondé sur l’investigation</a:t>
            </a:r>
            <a:r>
              <a:rPr lang="fr-FR" dirty="0"/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09180" y="3289826"/>
            <a:ext cx="3043417" cy="7233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/>
              <a:t>Mettre en œuvre un enseignement des sciences fondé sur l’investigation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27584" y="3896782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7584" y="512997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03698" y="4415049"/>
            <a:ext cx="2880320" cy="8141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Réinvestir ou faire émerger des connaissances mathématiques dans des activités de sciences d’expérimentation </a:t>
            </a:r>
            <a:r>
              <a:rPr lang="fr-FR" sz="1100" dirty="0" smtClean="0"/>
              <a:t>et vice versa</a:t>
            </a:r>
            <a:endParaRPr lang="en-GB" sz="11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201168" y="400228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36096" y="4002282"/>
            <a:ext cx="110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27584" y="5129978"/>
            <a:ext cx="0" cy="747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7584" y="587727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27583" y="5381630"/>
            <a:ext cx="2770503" cy="7380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Evaluer la qualité des ressources pédagogiques et scientifiques avant de les utiliser</a:t>
            </a:r>
            <a:endParaRPr lang="en-GB" sz="11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333418" y="4015511"/>
            <a:ext cx="0" cy="914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20072" y="482212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284683" y="4163949"/>
            <a:ext cx="2942888" cy="715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/>
              <a:t>Organiser des activités scientifiques en lien avec l’intérêt des élèves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13996" y="2587575"/>
            <a:ext cx="0" cy="792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94941" y="5465525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306004" y="5095477"/>
            <a:ext cx="2942887" cy="5116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/>
              <a:t>Collaborer</a:t>
            </a:r>
            <a:r>
              <a:rPr lang="en-GB" sz="1100" dirty="0"/>
              <a:t> avec des </a:t>
            </a:r>
            <a:r>
              <a:rPr lang="en-GB" sz="1100" dirty="0" err="1"/>
              <a:t>scientifiques</a:t>
            </a: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5BEFDC-41C0-437D-96D6-CB20EF0689BD}" type="slidenum">
              <a:rPr lang="nl-NL" smtClean="0"/>
              <a:pPr/>
              <a:t>25</a:t>
            </a:fld>
            <a:endParaRPr lang="nl-NL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90656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r:id="rId8" imgW="6221186" imgH="3673929" progId="Imaging.Document">
                  <p:embed/>
                </p:oleObj>
              </mc:Choice>
              <mc:Fallback>
                <p:oleObj r:id="rId8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8970" y="-9158"/>
            <a:ext cx="8655518" cy="8330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Impact des Actions de DP - ≠ PI-BF  (n 797)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43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302285"/>
              </p:ext>
            </p:extLst>
          </p:nvPr>
        </p:nvGraphicFramePr>
        <p:xfrm>
          <a:off x="511228" y="1312821"/>
          <a:ext cx="8576973" cy="541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Worksheet" r:id="rId4" imgW="4743550" imgH="2800217" progId="Excel.Sheet.12">
                  <p:embed/>
                </p:oleObj>
              </mc:Choice>
              <mc:Fallback>
                <p:oleObj name="Worksheet" r:id="rId4" imgW="4743550" imgH="28002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228" y="1312821"/>
                        <a:ext cx="8576973" cy="5419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26</a:t>
            </a:fld>
            <a:endParaRPr lang="nl-BE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90656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r:id="rId6" imgW="6221186" imgH="3673929" progId="Imaging.Document">
                  <p:embed/>
                </p:oleObj>
              </mc:Choice>
              <mc:Fallback>
                <p:oleObj r:id="rId6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221180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260648"/>
            <a:ext cx="9433048" cy="92243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Impact Actions DP sur les formateurs (n179)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9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6588" y="1052736"/>
            <a:ext cx="8507412" cy="5329014"/>
          </a:xfrm>
        </p:spPr>
        <p:txBody>
          <a:bodyPr>
            <a:normAutofit fontScale="92500"/>
          </a:bodyPr>
          <a:lstStyle/>
          <a:p>
            <a:r>
              <a:rPr lang="fr-FR" sz="2800" dirty="0" smtClean="0"/>
              <a:t>   Conclusions: </a:t>
            </a:r>
          </a:p>
          <a:p>
            <a:pPr lvl="1"/>
            <a:r>
              <a:rPr lang="fr-FR" sz="2400" dirty="0" smtClean="0"/>
              <a:t>Impact significatif sur les compétences des enseignants; </a:t>
            </a:r>
          </a:p>
          <a:p>
            <a:pPr lvl="1"/>
            <a:r>
              <a:rPr lang="fr-FR" sz="2400" dirty="0" smtClean="0"/>
              <a:t>Impact très significatif sur les formateurs;</a:t>
            </a:r>
          </a:p>
          <a:p>
            <a:pPr lvl="1"/>
            <a:r>
              <a:rPr lang="fr-FR" sz="2400" dirty="0" smtClean="0"/>
              <a:t>Impact plus significatif sur les enseignants du 1 er que sur ceux du 2</a:t>
            </a:r>
            <a:r>
              <a:rPr lang="fr-FR" sz="2400" baseline="30000" dirty="0" smtClean="0"/>
              <a:t>nd</a:t>
            </a:r>
            <a:r>
              <a:rPr lang="fr-FR" sz="2400" dirty="0" smtClean="0"/>
              <a:t> degré;</a:t>
            </a:r>
          </a:p>
          <a:p>
            <a:pPr lvl="1"/>
            <a:r>
              <a:rPr lang="fr-FR" sz="2400" dirty="0" smtClean="0"/>
              <a:t>Impact plus significatif sur les Bac+2 et Bac+3 que sur les Bac+4 et Bac +5 (ou plus);</a:t>
            </a:r>
          </a:p>
          <a:p>
            <a:pPr lvl="1"/>
            <a:r>
              <a:rPr lang="fr-FR" sz="2400" dirty="0" smtClean="0"/>
              <a:t>Surtout un impact en ce qui concerne la collaboration avec des scientifiques et les aspects de l’ESFI;</a:t>
            </a:r>
          </a:p>
          <a:p>
            <a:pPr lvl="1"/>
            <a:r>
              <a:rPr lang="fr-FR" sz="2400" dirty="0" smtClean="0"/>
              <a:t>Défi: focaliser plus sur l’évaluation des compétences et des savoir-faire acquis par les élèves à la fin des séances de science. </a:t>
            </a:r>
          </a:p>
          <a:p>
            <a:pPr lvl="1"/>
            <a:endParaRPr lang="fr-FR" sz="2400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27</a:t>
            </a:fld>
            <a:endParaRPr lang="nl-BE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90656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r:id="rId3" imgW="6221186" imgH="3673929" progId="Imaging.Document">
                  <p:embed/>
                </p:oleObj>
              </mc:Choice>
              <mc:Fallback>
                <p:oleObj r:id="rId3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006"/>
            <a:ext cx="1907704" cy="90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96944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Impact Actions de DP - ≠ PI-BF  (n 815)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3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712968" cy="1008112"/>
          </a:xfrm>
        </p:spPr>
        <p:txBody>
          <a:bodyPr>
            <a:normAutofit/>
          </a:bodyPr>
          <a:lstStyle/>
          <a:p>
            <a:r>
              <a:rPr lang="fr-FR" dirty="0" smtClean="0"/>
              <a:t>Acquis des MPLS : Objectifs atteints? 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1" cy="511256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Développement Professionnel de qualité des enseignants de science</a:t>
            </a:r>
          </a:p>
          <a:p>
            <a:pPr lvl="1"/>
            <a:r>
              <a:rPr lang="fr-FR" dirty="0" smtClean="0"/>
              <a:t> Très grande satisfaction sur la qualité des actions de DP</a:t>
            </a:r>
          </a:p>
          <a:p>
            <a:r>
              <a:rPr lang="fr-FR" dirty="0" smtClean="0"/>
              <a:t>Tisser /renforcer des liens avec une science et une technique actuelles</a:t>
            </a:r>
          </a:p>
          <a:p>
            <a:pPr lvl="1"/>
            <a:r>
              <a:rPr lang="fr-FR" dirty="0" smtClean="0"/>
              <a:t>Impact très significatif en ce qui concerne la collaboration avec les scientifiques</a:t>
            </a:r>
          </a:p>
          <a:p>
            <a:r>
              <a:rPr lang="fr-FR" dirty="0" smtClean="0"/>
              <a:t>Promouvoir ESFI: enseignement des sciences fondés sur l’investigation</a:t>
            </a:r>
          </a:p>
          <a:p>
            <a:pPr lvl="1"/>
            <a:r>
              <a:rPr lang="fr-FR" dirty="0" smtClean="0"/>
              <a:t>Impact significatif sur les compétences d’enseigner l’ESFI et les aspects liés à l’ESFI</a:t>
            </a:r>
          </a:p>
          <a:p>
            <a:r>
              <a:rPr lang="fr-FR" dirty="0" smtClean="0"/>
              <a:t>Accroître intérêt et motivation des jeunes pour la science , les études et les métiers scientifiques</a:t>
            </a:r>
          </a:p>
          <a:p>
            <a:pPr lvl="1"/>
            <a:r>
              <a:rPr lang="fr-FR" dirty="0" smtClean="0"/>
              <a:t>Impact significatif sur les compétences des enseignants pour accroître l’intérêt des élèves</a:t>
            </a:r>
          </a:p>
          <a:p>
            <a:r>
              <a:rPr lang="fr-FR" dirty="0" smtClean="0"/>
              <a:t>Développer une citoyenneté active et responsable</a:t>
            </a:r>
          </a:p>
          <a:p>
            <a:pPr lvl="1"/>
            <a:r>
              <a:rPr lang="fr-FR" dirty="0" smtClean="0"/>
              <a:t>Impact significatif sur les compétences des enseignants pour faire discuter et argumenter les élèves</a:t>
            </a:r>
          </a:p>
          <a:p>
            <a:pPr lvl="1"/>
            <a:r>
              <a:rPr lang="fr-FR" dirty="0" smtClean="0"/>
              <a:t>Peut-être plus de résultats après l’évaluation ANR</a:t>
            </a:r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28</a:t>
            </a:fld>
            <a:endParaRPr lang="nl-B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90656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370"/>
            <a:ext cx="1547665" cy="7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Questions?</a:t>
            </a:r>
          </a:p>
          <a:p>
            <a:r>
              <a:rPr lang="fr-FR" dirty="0" smtClean="0"/>
              <a:t>Suggestions</a:t>
            </a:r>
          </a:p>
          <a:p>
            <a:r>
              <a:rPr lang="fr-FR" dirty="0" smtClean="0"/>
              <a:t>Remarques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90656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221180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624110"/>
            <a:ext cx="7128791" cy="1280890"/>
          </a:xfrm>
        </p:spPr>
        <p:txBody>
          <a:bodyPr/>
          <a:lstStyle/>
          <a:p>
            <a:r>
              <a:rPr lang="fr-FR" dirty="0" smtClean="0"/>
              <a:t>Capitalisation des acquis MPLS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2133600"/>
            <a:ext cx="7202761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Un processus participatif avec diagnostic, analyse et tri des acquis existants, à partir des expériences et des activités menées, afin de créer un modèle qui soit réutilisable par les acteurs et par autrui</a:t>
            </a:r>
            <a:r>
              <a:rPr lang="fr-FR" b="1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L’évaluation </a:t>
            </a:r>
            <a:r>
              <a:rPr lang="fr-FR" b="1" u="sng" dirty="0" smtClean="0"/>
              <a:t>formative</a:t>
            </a:r>
            <a:r>
              <a:rPr lang="fr-FR" dirty="0" smtClean="0"/>
              <a:t> facilite le diagnostique, l’analyse et le tri des acquis.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err="1" smtClean="0"/>
              <a:t>Guskey</a:t>
            </a:r>
            <a:r>
              <a:rPr lang="fr-FR" dirty="0" smtClean="0"/>
              <a:t>, T., (2002), </a:t>
            </a:r>
            <a:r>
              <a:rPr lang="fr-FR" dirty="0" err="1" smtClean="0"/>
              <a:t>Evaluating</a:t>
            </a:r>
            <a:r>
              <a:rPr lang="fr-FR" dirty="0" smtClean="0"/>
              <a:t> Professional </a:t>
            </a:r>
            <a:r>
              <a:rPr lang="fr-FR" dirty="0" err="1" smtClean="0"/>
              <a:t>Development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3</a:t>
            </a:fld>
            <a:endParaRPr lang="nl-BE" dirty="0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066204"/>
              </p:ext>
            </p:extLst>
          </p:nvPr>
        </p:nvGraphicFramePr>
        <p:xfrm>
          <a:off x="6648450" y="5904726"/>
          <a:ext cx="2495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5904726"/>
                        <a:ext cx="2495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6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509" y="188640"/>
            <a:ext cx="8484019" cy="1080120"/>
          </a:xfrm>
        </p:spPr>
        <p:txBody>
          <a:bodyPr>
            <a:normAutofit fontScale="90000"/>
          </a:bodyPr>
          <a:lstStyle/>
          <a:p>
            <a:r>
              <a:rPr lang="fr-FR" noProof="0" dirty="0" smtClean="0"/>
              <a:t>Evaluation FORMATIVE des MPLS: Outils </a:t>
            </a:r>
            <a:endParaRPr lang="fr-FR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35292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noProof="0" dirty="0" smtClean="0"/>
              <a:t>1. Visites et entretiens formatifs avec  MPLS: </a:t>
            </a:r>
          </a:p>
          <a:p>
            <a:pPr marL="400050" lvl="1" indent="0">
              <a:buNone/>
            </a:pPr>
            <a:r>
              <a:rPr lang="fr-FR" dirty="0"/>
              <a:t>	</a:t>
            </a:r>
            <a:r>
              <a:rPr lang="fr-FR" noProof="0" dirty="0" smtClean="0"/>
              <a:t>1 à 2 par an +  groupes focus acteurs clé</a:t>
            </a:r>
          </a:p>
          <a:p>
            <a:pPr marL="0" indent="0">
              <a:buNone/>
            </a:pPr>
            <a:r>
              <a:rPr lang="fr-FR" dirty="0" smtClean="0"/>
              <a:t>2</a:t>
            </a:r>
            <a:r>
              <a:rPr lang="fr-FR" dirty="0"/>
              <a:t>. Participation </a:t>
            </a:r>
            <a:r>
              <a:rPr lang="fr-FR" dirty="0" smtClean="0"/>
              <a:t>activités:</a:t>
            </a:r>
          </a:p>
          <a:p>
            <a:pPr marL="0" indent="0">
              <a:buNone/>
            </a:pPr>
            <a:r>
              <a:rPr lang="fr-FR" dirty="0"/>
              <a:t>	R</a:t>
            </a:r>
            <a:r>
              <a:rPr lang="fr-FR" dirty="0" smtClean="0"/>
              <a:t>éunions</a:t>
            </a:r>
            <a:r>
              <a:rPr lang="fr-FR" dirty="0"/>
              <a:t>, formations, </a:t>
            </a:r>
            <a:r>
              <a:rPr lang="fr-FR" dirty="0" smtClean="0"/>
              <a:t>comités scientifiques </a:t>
            </a:r>
            <a:r>
              <a:rPr lang="fr-FR" dirty="0"/>
              <a:t>/ </a:t>
            </a:r>
            <a:r>
              <a:rPr lang="fr-FR" dirty="0" smtClean="0"/>
              <a:t>pilotage</a:t>
            </a:r>
            <a:r>
              <a:rPr lang="fr-FR" dirty="0"/>
              <a:t> </a:t>
            </a:r>
            <a:r>
              <a:rPr lang="fr-FR" dirty="0" smtClean="0"/>
              <a:t>etc.</a:t>
            </a:r>
            <a:endParaRPr lang="fr-FR" dirty="0"/>
          </a:p>
          <a:p>
            <a:pPr marL="0" indent="0">
              <a:buNone/>
            </a:pPr>
            <a:r>
              <a:rPr lang="fr-FR" noProof="0" dirty="0" smtClean="0"/>
              <a:t>3. Analyse formulaires d’évaluation: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Satisfaction, </a:t>
            </a:r>
            <a:r>
              <a:rPr lang="fr-FR" noProof="0" dirty="0" smtClean="0"/>
              <a:t>positionnement, bilan; </a:t>
            </a:r>
          </a:p>
          <a:p>
            <a:pPr marL="0" indent="0">
              <a:buNone/>
            </a:pPr>
            <a:r>
              <a:rPr lang="fr-FR" noProof="0" dirty="0" smtClean="0"/>
              <a:t>	- Réunions de travail, séminaires etc.</a:t>
            </a:r>
          </a:p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 err="1" smtClean="0"/>
              <a:t>Benchmarking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Réseaux STEM autres pays européens: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LUMA (FI), NSLN (UK),IMST (AT), </a:t>
            </a:r>
            <a:r>
              <a:rPr lang="fr-FR" dirty="0" err="1" smtClean="0"/>
              <a:t>Bèta</a:t>
            </a:r>
            <a:r>
              <a:rPr lang="fr-FR" dirty="0" smtClean="0"/>
              <a:t> </a:t>
            </a:r>
            <a:r>
              <a:rPr lang="fr-FR" dirty="0" err="1" smtClean="0"/>
              <a:t>Steunpunten</a:t>
            </a:r>
            <a:r>
              <a:rPr lang="fr-FR" dirty="0" smtClean="0"/>
              <a:t> (NL), SID (IT) </a:t>
            </a:r>
          </a:p>
          <a:p>
            <a:pPr marL="0" indent="0">
              <a:buNone/>
            </a:pPr>
            <a:r>
              <a:rPr lang="fr-FR" noProof="0" dirty="0"/>
              <a:t>	</a:t>
            </a:r>
            <a:r>
              <a:rPr lang="fr-FR" noProof="0" dirty="0" smtClean="0"/>
              <a:t>- Etudes de recherches sur le DP des enseignants </a:t>
            </a:r>
            <a:r>
              <a:rPr lang="fr-FR" sz="1500" noProof="0" dirty="0" smtClean="0"/>
              <a:t>(en général + science)</a:t>
            </a:r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sz="1100" dirty="0" smtClean="0"/>
              <a:t>ex. </a:t>
            </a:r>
            <a:r>
              <a:rPr lang="fr-FR" sz="1100" dirty="0" err="1" smtClean="0"/>
              <a:t>Timperley</a:t>
            </a:r>
            <a:r>
              <a:rPr lang="fr-FR" sz="1100" dirty="0" smtClean="0"/>
              <a:t>, H., </a:t>
            </a:r>
            <a:r>
              <a:rPr lang="fr-FR" sz="1100" dirty="0" err="1" smtClean="0"/>
              <a:t>e.a</a:t>
            </a:r>
            <a:r>
              <a:rPr lang="fr-FR" sz="1100" dirty="0" smtClean="0"/>
              <a:t>. (2007),  Teacher Professional Learning &amp; </a:t>
            </a:r>
            <a:r>
              <a:rPr lang="fr-FR" sz="1100" dirty="0" err="1" smtClean="0"/>
              <a:t>Development</a:t>
            </a:r>
            <a:endParaRPr lang="fr-FR" sz="1100" dirty="0" smtClean="0"/>
          </a:p>
          <a:p>
            <a:pPr marL="0" indent="0">
              <a:buNone/>
            </a:pPr>
            <a:r>
              <a:rPr lang="fr-FR" sz="1100" dirty="0"/>
              <a:t>	</a:t>
            </a:r>
            <a:r>
              <a:rPr lang="fr-FR" sz="1100" dirty="0" smtClean="0"/>
              <a:t>	       </a:t>
            </a:r>
            <a:r>
              <a:rPr lang="fr-FR" sz="1100" dirty="0" err="1" smtClean="0"/>
              <a:t>Teaching</a:t>
            </a:r>
            <a:r>
              <a:rPr lang="fr-FR" sz="1100" dirty="0" smtClean="0"/>
              <a:t> And </a:t>
            </a:r>
            <a:r>
              <a:rPr lang="fr-FR" sz="1100" dirty="0" err="1" smtClean="0"/>
              <a:t>learning</a:t>
            </a:r>
            <a:r>
              <a:rPr lang="fr-FR" sz="1100" dirty="0" smtClean="0"/>
              <a:t> International Survey : TALIS, OECD, (2013)</a:t>
            </a:r>
          </a:p>
          <a:p>
            <a:pPr marL="0" indent="0">
              <a:buNone/>
            </a:pPr>
            <a:r>
              <a:rPr lang="fr-FR" sz="1100" noProof="0" dirty="0"/>
              <a:t>	</a:t>
            </a:r>
            <a:r>
              <a:rPr lang="fr-FR" sz="1100" noProof="0" dirty="0" smtClean="0"/>
              <a:t>	       </a:t>
            </a:r>
            <a:r>
              <a:rPr lang="fr-FR" sz="1100" noProof="0" dirty="0" err="1" smtClean="0"/>
              <a:t>Cordingley</a:t>
            </a:r>
            <a:r>
              <a:rPr lang="fr-FR" sz="1100" noProof="0" dirty="0" smtClean="0"/>
              <a:t>, </a:t>
            </a:r>
            <a:r>
              <a:rPr lang="fr-FR" sz="1100" noProof="0" dirty="0" err="1" smtClean="0"/>
              <a:t>e.a</a:t>
            </a:r>
            <a:r>
              <a:rPr lang="fr-FR" sz="1100" noProof="0" dirty="0" smtClean="0"/>
              <a:t>. (2015) </a:t>
            </a:r>
            <a:r>
              <a:rPr lang="fr-FR" sz="1100" noProof="0" dirty="0" err="1" smtClean="0"/>
              <a:t>Developing</a:t>
            </a:r>
            <a:r>
              <a:rPr lang="fr-FR" sz="1100" noProof="0" dirty="0" smtClean="0"/>
              <a:t> Great </a:t>
            </a:r>
            <a:r>
              <a:rPr lang="fr-FR" sz="1100" noProof="0" dirty="0" err="1" smtClean="0"/>
              <a:t>teaching</a:t>
            </a:r>
            <a:r>
              <a:rPr lang="fr-FR" sz="1100" noProof="0" dirty="0" smtClean="0"/>
              <a:t> : </a:t>
            </a:r>
            <a:r>
              <a:rPr lang="fr-FR" sz="1100" noProof="0" dirty="0" err="1" smtClean="0"/>
              <a:t>lessons</a:t>
            </a:r>
            <a:r>
              <a:rPr lang="fr-FR" sz="1100" noProof="0" dirty="0" smtClean="0"/>
              <a:t> </a:t>
            </a:r>
            <a:r>
              <a:rPr lang="fr-FR" sz="1100" noProof="0" dirty="0" err="1" smtClean="0"/>
              <a:t>from</a:t>
            </a:r>
            <a:r>
              <a:rPr lang="fr-FR" sz="1100" noProof="0" dirty="0" smtClean="0"/>
              <a:t> international</a:t>
            </a:r>
          </a:p>
          <a:p>
            <a:pPr marL="0" indent="0">
              <a:buNone/>
            </a:pPr>
            <a:r>
              <a:rPr lang="fr-FR" sz="1100" dirty="0"/>
              <a:t>	</a:t>
            </a:r>
            <a:r>
              <a:rPr lang="fr-FR" sz="1100" dirty="0" smtClean="0"/>
              <a:t>		</a:t>
            </a:r>
            <a:r>
              <a:rPr lang="fr-FR" sz="1100" dirty="0" err="1" smtClean="0"/>
              <a:t>reviews</a:t>
            </a:r>
            <a:r>
              <a:rPr lang="fr-FR" sz="1100" dirty="0" smtClean="0"/>
              <a:t>  </a:t>
            </a:r>
            <a:r>
              <a:rPr lang="fr-FR" sz="1100" dirty="0" err="1" smtClean="0"/>
              <a:t>into</a:t>
            </a:r>
            <a:r>
              <a:rPr lang="fr-FR" sz="1100" dirty="0" smtClean="0"/>
              <a:t> effective </a:t>
            </a:r>
            <a:r>
              <a:rPr lang="fr-FR" sz="1100" dirty="0" err="1" smtClean="0"/>
              <a:t>professional</a:t>
            </a:r>
            <a:r>
              <a:rPr lang="fr-FR" sz="1100" dirty="0" smtClean="0"/>
              <a:t> </a:t>
            </a:r>
            <a:r>
              <a:rPr lang="fr-FR" sz="1100" dirty="0" err="1" smtClean="0"/>
              <a:t>development</a:t>
            </a:r>
            <a:endParaRPr lang="fr-FR" sz="1100" dirty="0" smtClean="0"/>
          </a:p>
          <a:p>
            <a:pPr marL="0" indent="0">
              <a:buNone/>
            </a:pPr>
            <a:r>
              <a:rPr lang="fr-FR" sz="1100" noProof="0" dirty="0"/>
              <a:t>	</a:t>
            </a:r>
            <a:r>
              <a:rPr lang="fr-FR" sz="1100" noProof="0" dirty="0" smtClean="0"/>
              <a:t>	      </a:t>
            </a:r>
            <a:r>
              <a:rPr lang="fr-FR" sz="1100" noProof="0" dirty="0" err="1" smtClean="0"/>
              <a:t>Caena</a:t>
            </a:r>
            <a:r>
              <a:rPr lang="fr-FR" sz="1100" noProof="0" dirty="0" smtClean="0"/>
              <a:t>, F., (2011) EU </a:t>
            </a:r>
            <a:r>
              <a:rPr lang="en-US" sz="1100" dirty="0"/>
              <a:t>Literature </a:t>
            </a:r>
            <a:r>
              <a:rPr lang="en-US" sz="1100" dirty="0" smtClean="0"/>
              <a:t>review : Quality </a:t>
            </a:r>
            <a:r>
              <a:rPr lang="en-US" sz="1100" dirty="0"/>
              <a:t>in Teachers’ </a:t>
            </a:r>
            <a:r>
              <a:rPr lang="en-US" sz="1100" dirty="0" smtClean="0"/>
              <a:t>continuing PD  </a:t>
            </a:r>
            <a:endParaRPr lang="fr-FR" sz="1100" noProof="0" dirty="0" smtClean="0"/>
          </a:p>
          <a:p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4</a:t>
            </a:fld>
            <a:endParaRPr lang="nl-BE"/>
          </a:p>
        </p:txBody>
      </p:sp>
      <p:pic>
        <p:nvPicPr>
          <p:cNvPr id="7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5"/>
            <a:ext cx="1681019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550509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8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Acquis des MPLS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Formations DP de qualité</a:t>
            </a:r>
          </a:p>
          <a:p>
            <a:r>
              <a:rPr lang="fr-FR" dirty="0" smtClean="0"/>
              <a:t>Collaboration avec tous les acteurs clé</a:t>
            </a:r>
          </a:p>
          <a:p>
            <a:pPr lvl="1"/>
            <a:r>
              <a:rPr lang="fr-FR" dirty="0" smtClean="0"/>
              <a:t>Rectorat</a:t>
            </a:r>
          </a:p>
          <a:p>
            <a:pPr lvl="1"/>
            <a:r>
              <a:rPr lang="fr-FR" dirty="0" smtClean="0"/>
              <a:t>ESPE</a:t>
            </a:r>
          </a:p>
          <a:p>
            <a:pPr lvl="1"/>
            <a:r>
              <a:rPr lang="fr-FR" dirty="0" smtClean="0"/>
              <a:t>Autres acteurs</a:t>
            </a:r>
          </a:p>
          <a:p>
            <a:r>
              <a:rPr lang="fr-FR" dirty="0" smtClean="0"/>
              <a:t>Un réseau MPLS collaboratif</a:t>
            </a:r>
          </a:p>
          <a:p>
            <a:r>
              <a:rPr lang="fr-FR" dirty="0" smtClean="0"/>
              <a:t>Recherche et évaluation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5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1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7" y="836712"/>
            <a:ext cx="7416824" cy="1068288"/>
          </a:xfrm>
        </p:spPr>
        <p:txBody>
          <a:bodyPr/>
          <a:lstStyle/>
          <a:p>
            <a:r>
              <a:rPr lang="fr-FR" dirty="0" smtClean="0"/>
              <a:t>Acquis: formations DP de qualité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560840" cy="412273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Des formations de DP de qualité</a:t>
            </a:r>
          </a:p>
          <a:p>
            <a:pPr lvl="1"/>
            <a:r>
              <a:rPr lang="fr-FR" sz="2000" dirty="0" smtClean="0"/>
              <a:t>Appréciation par les participants et les acteurs clé</a:t>
            </a:r>
          </a:p>
          <a:p>
            <a:pPr lvl="1"/>
            <a:r>
              <a:rPr lang="fr-FR" sz="2000" dirty="0" err="1" smtClean="0"/>
              <a:t>Co-création</a:t>
            </a:r>
            <a:r>
              <a:rPr lang="fr-FR" sz="2000" dirty="0" smtClean="0"/>
              <a:t>, </a:t>
            </a:r>
            <a:r>
              <a:rPr lang="fr-FR" sz="2000" dirty="0" err="1" smtClean="0"/>
              <a:t>co</a:t>
            </a:r>
            <a:r>
              <a:rPr lang="fr-FR" sz="2000" dirty="0" smtClean="0"/>
              <a:t>-animation avec formateurs, enseignants chercheurs (labos), représentants entreprises et/ou société civile</a:t>
            </a:r>
          </a:p>
          <a:p>
            <a:pPr lvl="1"/>
            <a:r>
              <a:rPr lang="fr-FR" sz="2000" dirty="0" smtClean="0"/>
              <a:t>Promotion de l’ESFI et autres méthodes actives </a:t>
            </a:r>
          </a:p>
          <a:p>
            <a:pPr lvl="1"/>
            <a:r>
              <a:rPr lang="fr-FR" sz="2000" dirty="0" smtClean="0"/>
              <a:t>Intégration dans le programme</a:t>
            </a:r>
          </a:p>
          <a:p>
            <a:pPr lvl="1"/>
            <a:r>
              <a:rPr lang="fr-FR" sz="2000" dirty="0" smtClean="0"/>
              <a:t>Diversité DP : courtes, plusieurs jours, parcours</a:t>
            </a:r>
          </a:p>
          <a:p>
            <a:pPr lvl="1"/>
            <a:r>
              <a:rPr lang="fr-FR" sz="2000" dirty="0" smtClean="0"/>
              <a:t>Hybrides (présentiel - en ligne)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6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5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7" y="548680"/>
            <a:ext cx="7416824" cy="1356320"/>
          </a:xfrm>
        </p:spPr>
        <p:txBody>
          <a:bodyPr/>
          <a:lstStyle/>
          <a:p>
            <a:r>
              <a:rPr lang="fr-FR" dirty="0" smtClean="0"/>
              <a:t>Acquis: formations DP de qualité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700808"/>
            <a:ext cx="7560840" cy="426674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Des formations de DP de qualité</a:t>
            </a:r>
          </a:p>
          <a:p>
            <a:pPr lvl="1"/>
            <a:r>
              <a:rPr lang="fr-FR" sz="2000" dirty="0" smtClean="0"/>
              <a:t>Communautés d’apprentissage: travail collaboratif</a:t>
            </a:r>
          </a:p>
          <a:p>
            <a:pPr lvl="1"/>
            <a:r>
              <a:rPr lang="fr-FR" sz="2000" dirty="0" smtClean="0"/>
              <a:t>Formations inter-degrés , ex. formations territoriales</a:t>
            </a:r>
          </a:p>
          <a:p>
            <a:pPr lvl="1"/>
            <a:r>
              <a:rPr lang="fr-FR" sz="2000" dirty="0" smtClean="0"/>
              <a:t>Formations interdisciplinaires</a:t>
            </a:r>
          </a:p>
          <a:p>
            <a:pPr lvl="1"/>
            <a:r>
              <a:rPr lang="fr-FR" sz="2000" dirty="0" smtClean="0"/>
              <a:t>Evaluation de la satisfaction et l’impact</a:t>
            </a:r>
          </a:p>
          <a:p>
            <a:pPr lvl="1"/>
            <a:r>
              <a:rPr lang="fr-FR" sz="2000" dirty="0"/>
              <a:t>F</a:t>
            </a:r>
            <a:r>
              <a:rPr lang="fr-FR" sz="2000" dirty="0" smtClean="0"/>
              <a:t>ormateurs  et intervenants bien formés</a:t>
            </a:r>
          </a:p>
          <a:p>
            <a:pPr lvl="1"/>
            <a:r>
              <a:rPr lang="fr-FR" sz="2000" dirty="0" smtClean="0"/>
              <a:t>Certification de DP dans des parcours: Master MEEF (PIF):crédits</a:t>
            </a:r>
          </a:p>
          <a:p>
            <a:pPr lvl="1"/>
            <a:r>
              <a:rPr lang="fr-FR" sz="2000" dirty="0" smtClean="0"/>
              <a:t>Suivi limité des enseignants formés</a:t>
            </a:r>
          </a:p>
          <a:p>
            <a:pPr lvl="2"/>
            <a:r>
              <a:rPr lang="fr-FR" sz="2000" dirty="0" smtClean="0"/>
              <a:t>Suivi en présentiel ou  hybride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7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732464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r:id="rId5" imgW="6221186" imgH="3673929" progId="Imaging.Document">
                  <p:embed/>
                </p:oleObj>
              </mc:Choice>
              <mc:Fallback>
                <p:oleObj r:id="rId5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16823" cy="1716360"/>
          </a:xfrm>
        </p:spPr>
        <p:txBody>
          <a:bodyPr>
            <a:normAutofit/>
          </a:bodyPr>
          <a:lstStyle/>
          <a:p>
            <a:r>
              <a:rPr lang="fr-FR" dirty="0" smtClean="0"/>
              <a:t>Acquis: collaboration avec tous les acteurs clé régionaux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28800"/>
            <a:ext cx="7416823" cy="504056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Coopération fondée sur des structures avec</a:t>
            </a:r>
          </a:p>
          <a:p>
            <a:pPr lvl="1"/>
            <a:r>
              <a:rPr lang="fr-FR" dirty="0" smtClean="0"/>
              <a:t>le rectorat en général</a:t>
            </a:r>
          </a:p>
          <a:p>
            <a:pPr lvl="2"/>
            <a:r>
              <a:rPr lang="fr-FR" dirty="0" smtClean="0"/>
              <a:t>Avec l’inspection: IEN, IA-IPR</a:t>
            </a:r>
          </a:p>
          <a:p>
            <a:pPr lvl="1"/>
            <a:r>
              <a:rPr lang="fr-FR" dirty="0" smtClean="0"/>
              <a:t>les universités en général</a:t>
            </a:r>
          </a:p>
          <a:p>
            <a:pPr lvl="2"/>
            <a:r>
              <a:rPr lang="fr-FR" dirty="0" smtClean="0"/>
              <a:t>l’ESPE en particulier</a:t>
            </a:r>
          </a:p>
          <a:p>
            <a:pPr lvl="2"/>
            <a:r>
              <a:rPr lang="fr-FR" dirty="0" smtClean="0"/>
              <a:t>les laboratoires de recherche</a:t>
            </a:r>
          </a:p>
          <a:p>
            <a:pPr lvl="1"/>
            <a:r>
              <a:rPr lang="fr-FR" dirty="0" smtClean="0"/>
              <a:t>les autorités territoriales</a:t>
            </a:r>
          </a:p>
          <a:p>
            <a:pPr lvl="1"/>
            <a:r>
              <a:rPr lang="fr-FR" dirty="0" smtClean="0"/>
              <a:t>l’IREM</a:t>
            </a:r>
          </a:p>
          <a:p>
            <a:pPr lvl="1"/>
            <a:r>
              <a:rPr lang="fr-FR" dirty="0"/>
              <a:t>é</a:t>
            </a:r>
            <a:r>
              <a:rPr lang="fr-FR" dirty="0" smtClean="0"/>
              <a:t>tablissements scolaires: ASTEP , EIST</a:t>
            </a:r>
          </a:p>
          <a:p>
            <a:pPr lvl="1"/>
            <a:r>
              <a:rPr lang="fr-FR" dirty="0" smtClean="0"/>
              <a:t>acteurs éducation formelle : CANOPE</a:t>
            </a:r>
          </a:p>
          <a:p>
            <a:pPr lvl="1"/>
            <a:r>
              <a:rPr lang="fr-FR" dirty="0" smtClean="0"/>
              <a:t>acteurs science de l’éducation informelle: </a:t>
            </a:r>
          </a:p>
          <a:p>
            <a:pPr lvl="2"/>
            <a:r>
              <a:rPr lang="fr-FR" dirty="0"/>
              <a:t>m</a:t>
            </a:r>
            <a:r>
              <a:rPr lang="fr-FR" dirty="0" smtClean="0"/>
              <a:t>usée des sciences, jardins botaniques etc</a:t>
            </a:r>
            <a:r>
              <a:rPr lang="fr-FR" dirty="0"/>
              <a:t>.</a:t>
            </a:r>
            <a:endParaRPr lang="fr-FR" dirty="0" smtClean="0"/>
          </a:p>
          <a:p>
            <a:pPr lvl="1"/>
            <a:r>
              <a:rPr lang="fr-FR" dirty="0" smtClean="0"/>
              <a:t>le monde des entreprises</a:t>
            </a:r>
          </a:p>
          <a:p>
            <a:pPr lvl="1"/>
            <a:r>
              <a:rPr lang="fr-FR" dirty="0" smtClean="0"/>
              <a:t>la société civile</a:t>
            </a:r>
          </a:p>
          <a:p>
            <a:r>
              <a:rPr lang="fr-FR" dirty="0" smtClean="0"/>
              <a:t>Formations à caractère régional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8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3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Modèles de collaboration ESPE - MPLS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2415" y="1916832"/>
            <a:ext cx="6591985" cy="399439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Quatre modèles:</a:t>
            </a:r>
          </a:p>
          <a:p>
            <a:pPr lvl="1"/>
            <a:r>
              <a:rPr lang="fr-FR" dirty="0" smtClean="0"/>
              <a:t>Intégration de MPLS dans l’ESPE</a:t>
            </a:r>
          </a:p>
          <a:p>
            <a:pPr lvl="1"/>
            <a:r>
              <a:rPr lang="fr-FR" dirty="0" smtClean="0"/>
              <a:t>Collaboration poussée MPLS et ESPE</a:t>
            </a:r>
          </a:p>
          <a:p>
            <a:pPr lvl="1"/>
            <a:r>
              <a:rPr lang="fr-FR" dirty="0" smtClean="0"/>
              <a:t>Collaboration limitée MPLS et ESPE</a:t>
            </a:r>
          </a:p>
          <a:p>
            <a:pPr lvl="1"/>
            <a:r>
              <a:rPr lang="fr-FR" dirty="0" smtClean="0"/>
              <a:t>Absence de collaboration MPLS et ESPE</a:t>
            </a:r>
          </a:p>
          <a:p>
            <a:r>
              <a:rPr lang="fr-FR" dirty="0" smtClean="0"/>
              <a:t>Eléments clé des modèles</a:t>
            </a:r>
          </a:p>
          <a:p>
            <a:pPr lvl="1"/>
            <a:r>
              <a:rPr lang="fr-FR" dirty="0" smtClean="0"/>
              <a:t>participation au comité de pilotage + comité scientifique</a:t>
            </a:r>
          </a:p>
          <a:p>
            <a:pPr lvl="1"/>
            <a:r>
              <a:rPr lang="fr-FR" dirty="0" smtClean="0"/>
              <a:t>intervention de formateurs ESPE (ensemble avec formateurs rectorat) </a:t>
            </a:r>
          </a:p>
          <a:p>
            <a:r>
              <a:rPr lang="fr-FR" dirty="0" smtClean="0"/>
              <a:t>Défi </a:t>
            </a:r>
            <a:r>
              <a:rPr lang="fr-FR" dirty="0" err="1" smtClean="0"/>
              <a:t>eur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Besoin de renforcer le continuum de la formation initiale, 	en début de carrière et DP des enseignants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0A5E-1C99-462C-95AE-0E48517B56B7}" type="slidenum">
              <a:rPr lang="nl-BE" smtClean="0"/>
              <a:t>9</a:t>
            </a:fld>
            <a:endParaRPr lang="nl-BE"/>
          </a:p>
        </p:txBody>
      </p:sp>
      <p:pic>
        <p:nvPicPr>
          <p:cNvPr id="5" name="Picture 2" descr="http://www.fondation-lamap.org/sites/default/files/upload/media/fondation/nos_missions/logo_mais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555"/>
            <a:ext cx="1945202" cy="9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3362"/>
              </p:ext>
            </p:extLst>
          </p:nvPr>
        </p:nvGraphicFramePr>
        <p:xfrm>
          <a:off x="7020272" y="6040965"/>
          <a:ext cx="2123728" cy="77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r:id="rId4" imgW="6221186" imgH="3673929" progId="Imaging.Document">
                  <p:embed/>
                </p:oleObj>
              </mc:Choice>
              <mc:Fallback>
                <p:oleObj r:id="rId4" imgW="6221186" imgH="3673929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40965"/>
                        <a:ext cx="2123728" cy="778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6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4832</TotalTime>
  <Words>1775</Words>
  <Application>Microsoft Office PowerPoint</Application>
  <PresentationFormat>Affichage à l'écran (4:3)</PresentationFormat>
  <Paragraphs>279</Paragraphs>
  <Slides>29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Wisp</vt:lpstr>
      <vt:lpstr>Imaging.Document</vt:lpstr>
      <vt:lpstr>Worksheet</vt:lpstr>
      <vt:lpstr>Capitalisation des acquis  des Maisons pour la science 2012 -</vt:lpstr>
      <vt:lpstr>Objectifs du projet MPLS</vt:lpstr>
      <vt:lpstr>Capitalisation des acquis MPLS</vt:lpstr>
      <vt:lpstr>Evaluation FORMATIVE des MPLS: Outils </vt:lpstr>
      <vt:lpstr>Acquis des MPLS</vt:lpstr>
      <vt:lpstr>Acquis: formations DP de qualité</vt:lpstr>
      <vt:lpstr>Acquis: formations DP de qualité</vt:lpstr>
      <vt:lpstr>Acquis: collaboration avec tous les acteurs clé régionaux</vt:lpstr>
      <vt:lpstr>Modèles de collaboration ESPE - MPLS</vt:lpstr>
      <vt:lpstr>Acquis: collaboration ESPE – MPLS renforcée</vt:lpstr>
      <vt:lpstr>Acquis: un réseau collaboratif  de MPLS</vt:lpstr>
      <vt:lpstr>Acquis: recherche et évaluation formative et sommative </vt:lpstr>
      <vt:lpstr>Défis pour les MPLS</vt:lpstr>
      <vt:lpstr>Possibilités de collaboration MPLS ESPE à approfondir</vt:lpstr>
      <vt:lpstr>Possibilités de coopération ESPE - MPLS</vt:lpstr>
      <vt:lpstr>Benchmarking: AT, FI, NL,UK</vt:lpstr>
      <vt:lpstr>6 Recommandations : Rapport 2015: DG R &amp; I L’enseignement des sciences  pour une citoyenneté responsable </vt:lpstr>
      <vt:lpstr>6 Recommandations</vt:lpstr>
      <vt:lpstr>Acquis des MPLS Données quantitatives</vt:lpstr>
      <vt:lpstr>Satisfaction des enseignants (n 3250) enseignants (n 3250) </vt:lpstr>
      <vt:lpstr>Satisfaction des enseignants (n 3250) </vt:lpstr>
      <vt:lpstr>Impact des Actions de DP - ≠ PI-BF   (n 815)</vt:lpstr>
      <vt:lpstr>Impact des Actions de DP 1 er degré  ≠ PI-BF  (n 243)</vt:lpstr>
      <vt:lpstr>Impact des Actions de DP 2nd degré ≠ PI-BF  (n 554)I-554)</vt:lpstr>
      <vt:lpstr>Impact des Actions de DP - ≠ PI-BF  (n 797)</vt:lpstr>
      <vt:lpstr>Impact Actions DP sur les formateurs (n179)</vt:lpstr>
      <vt:lpstr>Impact Actions de DP - ≠ PI-BF  (n 815)</vt:lpstr>
      <vt:lpstr>Acquis des MPLS : Objectifs atteints?  </vt:lpstr>
      <vt:lpstr>Merci pour votre attention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Educonsult</dc:creator>
  <cp:lastModifiedBy>Beatrice</cp:lastModifiedBy>
  <cp:revision>98</cp:revision>
  <dcterms:created xsi:type="dcterms:W3CDTF">2016-01-18T08:05:21Z</dcterms:created>
  <dcterms:modified xsi:type="dcterms:W3CDTF">2016-02-16T17:01:52Z</dcterms:modified>
</cp:coreProperties>
</file>