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91" r:id="rId3"/>
    <p:sldId id="303" r:id="rId4"/>
    <p:sldId id="302" r:id="rId5"/>
    <p:sldId id="304" r:id="rId6"/>
    <p:sldId id="306" r:id="rId7"/>
    <p:sldId id="305" r:id="rId8"/>
    <p:sldId id="292" r:id="rId9"/>
    <p:sldId id="307" r:id="rId1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SimSun" charset="0"/>
        <a:cs typeface="SimSu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  <a:srgbClr val="D60093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34" y="-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fld id="{D41C6E3D-8D28-2A44-8BBF-405C509D61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18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574B0C1-3B4A-A648-B81F-FA385F450B48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AA60661-3A34-CE4F-ACE7-8279726BC7F1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AA60661-3A34-CE4F-ACE7-8279726BC7F1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7E25F4E-8551-C54E-9B0C-496BF7C786AC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766AC66-6098-7C44-91C5-C15C5280F89D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766AC66-6098-7C44-91C5-C15C5280F89D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766AC66-6098-7C44-91C5-C15C5280F89D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766AC66-6098-7C44-91C5-C15C5280F89D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766AC66-6098-7C44-91C5-C15C5280F89D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77B92-F104-5A4E-B80B-341C18A225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02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63A4B-841E-D44E-9789-A75853ABB9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79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5A26-B0A4-CE40-9553-7B5AEBE184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74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FDBF-4058-A041-AEB3-1131295006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63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401AB-4D19-2141-A9F2-67C22124A9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12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899FC-F8E6-2B49-81D8-51946A2734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49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9B01A-4402-864C-8014-478F6B0B65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0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3F756-DC82-664B-942C-A94D758E98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6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FA405-7E05-9A4F-9FB8-EBFB884017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09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BB6B4-C1EF-DA43-9859-8BC32D1593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55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FBADA-A563-D942-9E58-23F8118E11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6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B95EC-A37B-E54E-A5D6-9344DC591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98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pPr>
              <a:defRPr/>
            </a:pPr>
            <a:fld id="{D63598CD-3226-A741-B3AE-B58695ED1B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763613"/>
            <a:ext cx="10080625" cy="5796062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388" y="6480175"/>
            <a:ext cx="16891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405563"/>
            <a:ext cx="2519362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21000000">
            <a:off x="1450748" y="2629718"/>
            <a:ext cx="6874373" cy="24733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9262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>
              <a:defRPr/>
            </a:pPr>
            <a:r>
              <a:rPr lang="fr-FR" sz="5400" b="1" dirty="0" smtClean="0">
                <a:solidFill>
                  <a:schemeClr val="tx1"/>
                </a:solidFill>
              </a:rPr>
              <a:t>Le développement professionnel des enseignants</a:t>
            </a:r>
          </a:p>
        </p:txBody>
      </p:sp>
      <p:pic>
        <p:nvPicPr>
          <p:cNvPr id="15373" name="Image 3" descr="logo_acadlill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6443663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6" y="246670"/>
            <a:ext cx="4104669" cy="1516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229435" y="238951"/>
            <a:ext cx="568863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r>
              <a:rPr lang="fr-FR" sz="2600" b="1" dirty="0">
                <a:solidFill>
                  <a:srgbClr val="D2007A"/>
                </a:solidFill>
              </a:rPr>
              <a:t>École Supérieure du Professorat </a:t>
            </a:r>
            <a:endParaRPr lang="fr-FR" sz="2600" b="1" dirty="0" smtClean="0">
              <a:solidFill>
                <a:srgbClr val="D2007A"/>
              </a:solidFill>
            </a:endParaRPr>
          </a:p>
          <a:p>
            <a:pPr eaLnBrk="1"/>
            <a:r>
              <a:rPr lang="fr-FR" sz="2600" b="1" dirty="0" smtClean="0">
                <a:solidFill>
                  <a:srgbClr val="D2007A"/>
                </a:solidFill>
              </a:rPr>
              <a:t>et de l’Éducation</a:t>
            </a:r>
            <a:r>
              <a:rPr lang="fr-FR" b="1" dirty="0">
                <a:solidFill>
                  <a:srgbClr val="D2007A"/>
                </a:solidFill>
              </a:rPr>
              <a:t/>
            </a:r>
            <a:br>
              <a:rPr lang="fr-FR" b="1" dirty="0">
                <a:solidFill>
                  <a:srgbClr val="D2007A"/>
                </a:solidFill>
              </a:rPr>
            </a:br>
            <a:r>
              <a:rPr lang="fr-FR" i="1" dirty="0">
                <a:solidFill>
                  <a:srgbClr val="D2007A"/>
                </a:solidFill>
              </a:rPr>
              <a:t>Lille Nord de </a:t>
            </a:r>
            <a:r>
              <a:rPr lang="fr-FR" i="1" dirty="0" smtClean="0">
                <a:solidFill>
                  <a:srgbClr val="D2007A"/>
                </a:solidFill>
              </a:rPr>
              <a:t>France   </a:t>
            </a:r>
            <a:endParaRPr lang="fr-FR" i="1" dirty="0">
              <a:solidFill>
                <a:srgbClr val="D2007A"/>
              </a:solidFill>
            </a:endParaRP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7801629" y="1005141"/>
            <a:ext cx="1258888" cy="177800"/>
            <a:chOff x="748" y="454"/>
            <a:chExt cx="793" cy="112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748" y="454"/>
              <a:ext cx="112" cy="112"/>
            </a:xfrm>
            <a:prstGeom prst="ellipse">
              <a:avLst/>
            </a:prstGeom>
            <a:solidFill>
              <a:srgbClr val="069036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975" y="454"/>
              <a:ext cx="112" cy="112"/>
            </a:xfrm>
            <a:prstGeom prst="ellipse">
              <a:avLst/>
            </a:prstGeom>
            <a:solidFill>
              <a:srgbClr val="F294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202" y="454"/>
              <a:ext cx="112" cy="112"/>
            </a:xfrm>
            <a:prstGeom prst="ellipse">
              <a:avLst/>
            </a:prstGeom>
            <a:solidFill>
              <a:srgbClr val="00ABE2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429" y="454"/>
              <a:ext cx="112" cy="112"/>
            </a:xfrm>
            <a:prstGeom prst="ellipse">
              <a:avLst/>
            </a:prstGeom>
            <a:solidFill>
              <a:srgbClr val="485258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187450" y="720725"/>
            <a:ext cx="1258888" cy="177800"/>
            <a:chOff x="748" y="454"/>
            <a:chExt cx="793" cy="112"/>
          </a:xfrm>
        </p:grpSpPr>
        <p:sp>
          <p:nvSpPr>
            <p:cNvPr id="8195" name="Oval 3"/>
            <p:cNvSpPr>
              <a:spLocks noChangeArrowheads="1"/>
            </p:cNvSpPr>
            <p:nvPr/>
          </p:nvSpPr>
          <p:spPr bwMode="auto">
            <a:xfrm>
              <a:off x="748" y="454"/>
              <a:ext cx="112" cy="112"/>
            </a:xfrm>
            <a:prstGeom prst="ellipse">
              <a:avLst/>
            </a:prstGeom>
            <a:solidFill>
              <a:srgbClr val="069036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975" y="454"/>
              <a:ext cx="112" cy="112"/>
            </a:xfrm>
            <a:prstGeom prst="ellipse">
              <a:avLst/>
            </a:prstGeom>
            <a:solidFill>
              <a:srgbClr val="F294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1202" y="454"/>
              <a:ext cx="112" cy="112"/>
            </a:xfrm>
            <a:prstGeom prst="ellipse">
              <a:avLst/>
            </a:prstGeom>
            <a:solidFill>
              <a:srgbClr val="00ABE2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1429" y="454"/>
              <a:ext cx="112" cy="112"/>
            </a:xfrm>
            <a:prstGeom prst="ellipse">
              <a:avLst/>
            </a:prstGeom>
            <a:solidFill>
              <a:srgbClr val="485258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1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6384926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450056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2730" y="2699717"/>
            <a:ext cx="9577064" cy="209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rgbClr val="CC0099"/>
                </a:solidFill>
              </a:rPr>
              <a:t>Articuler formation initiale et formation continue en sciences </a:t>
            </a:r>
          </a:p>
          <a:p>
            <a:pPr algn="ctr"/>
            <a:r>
              <a:rPr lang="fr-FR" sz="2800" b="1" i="1" dirty="0">
                <a:solidFill>
                  <a:srgbClr val="CC0099"/>
                </a:solidFill>
              </a:rPr>
              <a:t> </a:t>
            </a:r>
            <a:endParaRPr lang="fr-FR" sz="2800" b="1" dirty="0">
              <a:solidFill>
                <a:srgbClr val="CC0099"/>
              </a:solidFill>
            </a:endParaRPr>
          </a:p>
          <a:p>
            <a:pPr algn="ctr"/>
            <a:r>
              <a:rPr lang="fr-FR" sz="2800" b="1" i="1" dirty="0">
                <a:solidFill>
                  <a:srgbClr val="CC0099"/>
                </a:solidFill>
              </a:rPr>
              <a:t>Comment se former tout au long de la vie avec les MPLS et les ESPE?</a:t>
            </a:r>
            <a:endParaRPr lang="fr-FR" sz="2800" b="1" dirty="0">
              <a:solidFill>
                <a:srgbClr val="CC009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46652" y="5580037"/>
            <a:ext cx="6035627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Quel parcours pour l’enseignant ?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187450" y="720725"/>
            <a:ext cx="1258888" cy="177800"/>
            <a:chOff x="748" y="454"/>
            <a:chExt cx="793" cy="112"/>
          </a:xfrm>
        </p:grpSpPr>
        <p:sp>
          <p:nvSpPr>
            <p:cNvPr id="8195" name="Oval 3"/>
            <p:cNvSpPr>
              <a:spLocks noChangeArrowheads="1"/>
            </p:cNvSpPr>
            <p:nvPr/>
          </p:nvSpPr>
          <p:spPr bwMode="auto">
            <a:xfrm>
              <a:off x="748" y="454"/>
              <a:ext cx="112" cy="112"/>
            </a:xfrm>
            <a:prstGeom prst="ellipse">
              <a:avLst/>
            </a:prstGeom>
            <a:solidFill>
              <a:srgbClr val="069036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975" y="454"/>
              <a:ext cx="112" cy="112"/>
            </a:xfrm>
            <a:prstGeom prst="ellipse">
              <a:avLst/>
            </a:prstGeom>
            <a:solidFill>
              <a:srgbClr val="F29400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1202" y="454"/>
              <a:ext cx="112" cy="112"/>
            </a:xfrm>
            <a:prstGeom prst="ellipse">
              <a:avLst/>
            </a:prstGeom>
            <a:solidFill>
              <a:srgbClr val="00ABE2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1429" y="454"/>
              <a:ext cx="112" cy="112"/>
            </a:xfrm>
            <a:prstGeom prst="ellipse">
              <a:avLst/>
            </a:prstGeom>
            <a:solidFill>
              <a:srgbClr val="485258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1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6384926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450056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2730" y="2244033"/>
            <a:ext cx="9577064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CC0099"/>
                </a:solidFill>
              </a:rPr>
              <a:t>FORMATION INITIALE À L’ESPE</a:t>
            </a:r>
            <a:endParaRPr lang="fr-FR" sz="2800" b="1" dirty="0">
              <a:solidFill>
                <a:srgbClr val="CC009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35126" y="3014490"/>
            <a:ext cx="2838643" cy="180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Collaboration avec des centres de culture scientifiques</a:t>
            </a:r>
          </a:p>
          <a:p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177" y="3014490"/>
            <a:ext cx="5458455" cy="467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368801" y="3011788"/>
            <a:ext cx="2712071" cy="2840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fr-FR" sz="2400" dirty="0"/>
              <a:t>Immerger les étudiants dans la culture scientifique et </a:t>
            </a:r>
            <a:r>
              <a:rPr lang="fr-FR" sz="2400" dirty="0" smtClean="0"/>
              <a:t>technique pour créer </a:t>
            </a:r>
            <a:r>
              <a:rPr lang="fr-FR" sz="2400" dirty="0"/>
              <a:t>des liens dès la formation </a:t>
            </a:r>
            <a:r>
              <a:rPr lang="fr-FR" sz="2400" dirty="0" smtClean="0"/>
              <a:t>initiale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140117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1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32730" y="2244033"/>
            <a:ext cx="9577064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CC0099"/>
                </a:solidFill>
              </a:rPr>
              <a:t>FORMATION CONTINUE À L’</a:t>
            </a:r>
            <a:r>
              <a:rPr lang="fr-FR" sz="2800" b="1" i="1" dirty="0" smtClean="0">
                <a:solidFill>
                  <a:srgbClr val="CC0099"/>
                </a:solidFill>
              </a:rPr>
              <a:t>ESPE</a:t>
            </a:r>
            <a:endParaRPr lang="fr-FR" sz="2800" b="1" dirty="0">
              <a:solidFill>
                <a:srgbClr val="CC0099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760" y="4456488"/>
            <a:ext cx="9948557" cy="21532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Formation des tuteurs 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r>
              <a:rPr lang="fr-FR" sz="2400" b="1" smtClean="0">
                <a:solidFill>
                  <a:schemeClr val="tx1"/>
                </a:solidFill>
              </a:rPr>
              <a:t>Formation </a:t>
            </a:r>
            <a:r>
              <a:rPr lang="fr-FR" sz="2400" b="1" dirty="0" smtClean="0">
                <a:solidFill>
                  <a:schemeClr val="tx1"/>
                </a:solidFill>
              </a:rPr>
              <a:t>des formateurs Premier et Second degré 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Formation des néo-titulaires sur des problématiques transversales</a:t>
            </a:r>
          </a:p>
          <a:p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3" y="467469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7" name="Image 3" descr="logo_acadlille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5" y="6414772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32730" y="2932580"/>
            <a:ext cx="9577064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C0099"/>
                </a:solidFill>
              </a:rPr>
              <a:t>En relation étroite avec la Délégation </a:t>
            </a:r>
            <a:r>
              <a:rPr lang="fr-FR" sz="2400" b="1" dirty="0">
                <a:solidFill>
                  <a:srgbClr val="CC0099"/>
                </a:solidFill>
              </a:rPr>
              <a:t>A</a:t>
            </a:r>
            <a:r>
              <a:rPr lang="fr-FR" sz="2400" b="1" dirty="0" smtClean="0">
                <a:solidFill>
                  <a:srgbClr val="CC0099"/>
                </a:solidFill>
              </a:rPr>
              <a:t>cadémique du rectorat pour la Formation des Personnels: </a:t>
            </a:r>
          </a:p>
          <a:p>
            <a:r>
              <a:rPr lang="fr-FR" sz="2400" b="1" dirty="0" smtClean="0">
                <a:solidFill>
                  <a:srgbClr val="CC0099"/>
                </a:solidFill>
              </a:rPr>
              <a:t>« Enveloppe » pour des actions de </a:t>
            </a:r>
            <a:r>
              <a:rPr lang="fr-FR" sz="2400" b="1" dirty="0" smtClean="0">
                <a:solidFill>
                  <a:srgbClr val="CC0099"/>
                </a:solidFill>
              </a:rPr>
              <a:t>formation continuée </a:t>
            </a:r>
            <a:r>
              <a:rPr lang="fr-FR" sz="2400" b="1" dirty="0" smtClean="0">
                <a:solidFill>
                  <a:srgbClr val="CC0099"/>
                </a:solidFill>
              </a:rPr>
              <a:t>ciblée </a:t>
            </a:r>
            <a:endParaRPr lang="fr-FR" sz="24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631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1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28" y="6486525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540419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6195" y="2195661"/>
            <a:ext cx="9646645" cy="779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D60093"/>
                </a:solidFill>
              </a:rPr>
              <a:t>Formation continue des Néo titulaires toutes disciplines sur des contenus transversaux caractérisés avec les IPR et IEN 2</a:t>
            </a:r>
            <a:r>
              <a:rPr lang="fr-FR" sz="2400" b="1" baseline="30000" dirty="0" smtClean="0">
                <a:solidFill>
                  <a:srgbClr val="D60093"/>
                </a:solidFill>
              </a:rPr>
              <a:t>nd</a:t>
            </a:r>
            <a:endParaRPr lang="fr-FR" sz="2400" b="1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194" y="3131765"/>
            <a:ext cx="10078694" cy="11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Enseignants et </a:t>
            </a:r>
            <a:r>
              <a:rPr lang="fr-FR" sz="2400" b="1" dirty="0" smtClean="0">
                <a:solidFill>
                  <a:schemeClr val="tx1"/>
                </a:solidFill>
              </a:rPr>
              <a:t>élèves</a:t>
            </a:r>
            <a:r>
              <a:rPr lang="fr-FR" sz="2400" b="1" dirty="0">
                <a:solidFill>
                  <a:schemeClr val="tx1"/>
                </a:solidFill>
              </a:rPr>
              <a:t>,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des personnes dans une communauté </a:t>
            </a:r>
            <a:r>
              <a:rPr lang="fr-FR" sz="2400" b="1" dirty="0" smtClean="0">
                <a:solidFill>
                  <a:schemeClr val="tx1"/>
                </a:solidFill>
              </a:rPr>
              <a:t>éducative: la posture d’enseignant, d’éducateur, la valorisation de l’élève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195" y="4355901"/>
            <a:ext cx="9932500" cy="779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Se saisir des mécanismes de compréhension des élèves pour leur permettre de dépasser les obstacles aux apprentissages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6195" y="5321325"/>
            <a:ext cx="9932499" cy="112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Construire des situations d’apprentissage </a:t>
            </a:r>
            <a:r>
              <a:rPr lang="fr-FR" sz="2400" b="1" dirty="0" smtClean="0">
                <a:solidFill>
                  <a:schemeClr val="tx1"/>
                </a:solidFill>
              </a:rPr>
              <a:t>favorisant, </a:t>
            </a:r>
            <a:r>
              <a:rPr lang="fr-FR" sz="2400" b="1" dirty="0">
                <a:solidFill>
                  <a:schemeClr val="tx1"/>
                </a:solidFill>
              </a:rPr>
              <a:t>la mémorisation, </a:t>
            </a:r>
            <a:r>
              <a:rPr lang="fr-FR" sz="2400" b="1" dirty="0" smtClean="0">
                <a:solidFill>
                  <a:schemeClr val="tx1"/>
                </a:solidFill>
              </a:rPr>
              <a:t>et le </a:t>
            </a:r>
            <a:r>
              <a:rPr lang="fr-FR" sz="2400" b="1" dirty="0">
                <a:solidFill>
                  <a:schemeClr val="tx1"/>
                </a:solidFill>
              </a:rPr>
              <a:t>réinvestissement </a:t>
            </a:r>
            <a:r>
              <a:rPr lang="fr-FR" sz="2400" b="1" dirty="0" smtClean="0">
                <a:solidFill>
                  <a:schemeClr val="tx1"/>
                </a:solidFill>
              </a:rPr>
              <a:t>en s’adaptant aux spécificités des élèves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502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1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259557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5" y="6414772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217140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35421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46195" y="1979637"/>
            <a:ext cx="9646645" cy="779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D60093"/>
                </a:solidFill>
              </a:rPr>
              <a:t>Formation continue des Néo titulaires en Sciences avec la Maison Pour La Science: propositions pour la prochaine rentrée</a:t>
            </a:r>
            <a:endParaRPr lang="fr-FR" sz="2400" b="1" dirty="0">
              <a:solidFill>
                <a:srgbClr val="D60093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3808" y="2771725"/>
            <a:ext cx="8856984" cy="779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La Maîtrise de la langue par les Sciences/ 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					Les sciences par la maitrise de la Langue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030" y="3923853"/>
            <a:ext cx="8856984" cy="779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La Place de l’erreur dans les apprentissage: </a:t>
            </a:r>
          </a:p>
          <a:p>
            <a:r>
              <a:rPr lang="fr-FR" sz="2400" b="1" dirty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chemeClr val="tx1"/>
                </a:solidFill>
              </a:rPr>
              <a:t>			Démarche scientifique-Démarche pédagogique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11" name="Picture 4" descr="Afficher l'image d'origin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410" y="4787949"/>
            <a:ext cx="192421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2714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" y="6384926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361156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6195" y="3635821"/>
            <a:ext cx="9821817" cy="2496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Identifier des EC du </a:t>
            </a:r>
            <a:r>
              <a:rPr lang="fr-FR" sz="2400" b="1" dirty="0" smtClean="0">
                <a:solidFill>
                  <a:srgbClr val="D60093"/>
                </a:solidFill>
              </a:rPr>
              <a:t>Master Pratiques et Ingénierie de la Formation, dans le parcours </a:t>
            </a:r>
            <a:r>
              <a:rPr lang="fr-FR" sz="2400" b="1" dirty="0">
                <a:solidFill>
                  <a:srgbClr val="D60093"/>
                </a:solidFill>
              </a:rPr>
              <a:t>E</a:t>
            </a:r>
            <a:r>
              <a:rPr lang="fr-FR" sz="2400" b="1" dirty="0" smtClean="0">
                <a:solidFill>
                  <a:srgbClr val="D60093"/>
                </a:solidFill>
              </a:rPr>
              <a:t>xpertise De La </a:t>
            </a:r>
            <a:r>
              <a:rPr lang="fr-FR" sz="2400" b="1" dirty="0">
                <a:solidFill>
                  <a:srgbClr val="D60093"/>
                </a:solidFill>
              </a:rPr>
              <a:t>F</a:t>
            </a:r>
            <a:r>
              <a:rPr lang="fr-FR" sz="2400" b="1" dirty="0" smtClean="0">
                <a:solidFill>
                  <a:srgbClr val="D60093"/>
                </a:solidFill>
              </a:rPr>
              <a:t>ormation </a:t>
            </a:r>
            <a:r>
              <a:rPr lang="fr-FR" sz="2400" b="1" dirty="0" smtClean="0">
                <a:solidFill>
                  <a:schemeClr val="tx1"/>
                </a:solidFill>
              </a:rPr>
              <a:t>pouvant être capitalisées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EC concernant 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- la conception et la mise en œuvre de formations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- l’analyse de pratiques de formation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195" y="2771725"/>
            <a:ext cx="9646645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D60093"/>
                </a:solidFill>
              </a:rPr>
              <a:t>Valorisation de l’implication des formateurs de la MPLS</a:t>
            </a:r>
            <a:endParaRPr lang="fr-FR" sz="2800" b="1" dirty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502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24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5" y="6414772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361156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1800" y="3995861"/>
            <a:ext cx="9107029" cy="2153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Mettre en place des groupes de recherche à partir des démarches et outils élaborés et mis à l’épreuve au cours des actions de formation 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Formaliser ces travaux par </a:t>
            </a:r>
            <a:r>
              <a:rPr lang="fr-FR" sz="2400" b="1" dirty="0">
                <a:solidFill>
                  <a:schemeClr val="tx1"/>
                </a:solidFill>
              </a:rPr>
              <a:t>des </a:t>
            </a:r>
            <a:r>
              <a:rPr lang="fr-FR" sz="2400" b="1" dirty="0" smtClean="0">
                <a:solidFill>
                  <a:schemeClr val="tx1"/>
                </a:solidFill>
              </a:rPr>
              <a:t>publications scientifiques </a:t>
            </a:r>
            <a:r>
              <a:rPr lang="fr-FR" sz="2400" b="1" dirty="0">
                <a:solidFill>
                  <a:schemeClr val="tx1"/>
                </a:solidFill>
              </a:rPr>
              <a:t>en </a:t>
            </a:r>
            <a:r>
              <a:rPr lang="fr-FR" sz="2400" b="1" dirty="0" smtClean="0">
                <a:solidFill>
                  <a:schemeClr val="tx1"/>
                </a:solidFill>
              </a:rPr>
              <a:t>sciences expérimentales, humaines et sociales….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6195" y="2771725"/>
            <a:ext cx="9646645" cy="89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D60093"/>
                </a:solidFill>
              </a:rPr>
              <a:t>Valorisation des réflexions et travaux par des formateurs et l’équipe de la MPLS</a:t>
            </a:r>
            <a:endParaRPr lang="fr-FR" sz="2800" b="1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6588125"/>
            <a:ext cx="2047381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-36513" y="1439863"/>
            <a:ext cx="10115551" cy="539750"/>
          </a:xfrm>
          <a:prstGeom prst="rect">
            <a:avLst/>
          </a:prstGeom>
          <a:solidFill>
            <a:srgbClr val="D3007A"/>
          </a:solidFill>
          <a:ln w="9525">
            <a:solidFill>
              <a:srgbClr val="D300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pic>
        <p:nvPicPr>
          <p:cNvPr id="13" name="Image 3" descr="logo_acadl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" y="6384926"/>
            <a:ext cx="127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361156"/>
            <a:ext cx="277032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" name="Picture 2" descr="C:\Users\acourdent822\Documents\ESPE\MPLS\3 février 2016\mini_logo_no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67" y="179437"/>
            <a:ext cx="3259362" cy="12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376016" y="2566673"/>
            <a:ext cx="4280339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CC0099"/>
                </a:solidFill>
              </a:rPr>
              <a:t>Eléments de discussion</a:t>
            </a:r>
            <a:endParaRPr lang="fr-FR" sz="2800" b="1" dirty="0">
              <a:solidFill>
                <a:srgbClr val="CC009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8518" y="3419797"/>
            <a:ext cx="9459495" cy="318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Tuilage entre la formation et le développement professionnel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Intrication entre les expertises MPLS-ESPE à des moments </a:t>
            </a:r>
          </a:p>
          <a:p>
            <a:r>
              <a:rPr lang="fr-FR" sz="2400" b="1" dirty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chemeClr val="tx1"/>
                </a:solidFill>
              </a:rPr>
              <a:t>														et situations clés</a:t>
            </a:r>
          </a:p>
          <a:p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tx1"/>
                </a:solidFill>
              </a:rPr>
              <a:t>Interactions avec le rectorat</a:t>
            </a:r>
          </a:p>
          <a:p>
            <a:endParaRPr lang="fr-FR" sz="2400" b="1" dirty="0" smtClean="0">
              <a:solidFill>
                <a:schemeClr val="tx1"/>
              </a:solidFill>
            </a:endParaRPr>
          </a:p>
          <a:p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699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SimSun"/>
        <a:cs typeface="SimSun"/>
      </a:majorFont>
      <a:minorFont>
        <a:latin typeface="Arial"/>
        <a:ea typeface="SimSun"/>
        <a:cs typeface="SimSu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0"/>
            <a:cs typeface="SimSu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0"/>
            <a:cs typeface="SimSun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4885</TotalTime>
  <Words>328</Words>
  <Application>Microsoft Office PowerPoint</Application>
  <PresentationFormat>Personnalisé</PresentationFormat>
  <Paragraphs>54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daniele.dubois</dc:creator>
  <cp:lastModifiedBy>sony</cp:lastModifiedBy>
  <cp:revision>269</cp:revision>
  <cp:lastPrinted>2013-05-02T07:43:14Z</cp:lastPrinted>
  <dcterms:created xsi:type="dcterms:W3CDTF">2011-01-05T12:00:56Z</dcterms:created>
  <dcterms:modified xsi:type="dcterms:W3CDTF">2016-02-26T14:38:53Z</dcterms:modified>
</cp:coreProperties>
</file>