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1" r:id="rId2"/>
    <p:sldId id="264" r:id="rId3"/>
    <p:sldId id="267" r:id="rId4"/>
    <p:sldId id="258" r:id="rId5"/>
    <p:sldId id="259" r:id="rId6"/>
    <p:sldId id="260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6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72646-30E9-E640-AE19-ECFE5AD7695C}" type="datetimeFigureOut">
              <a:rPr lang="fr-FR" smtClean="0"/>
              <a:t>23/03/15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E44C-10EF-8C4B-A2C3-65069F8307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9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86291-F857-DD4E-B080-E05146D287C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14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l’implication du sujet dans toute construction cognitive</a:t>
            </a:r>
            <a:r>
              <a:rPr lang="fr-FR" dirty="0" smtClean="0">
                <a:effectLst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E44C-10EF-8C4B-A2C3-65069F8307D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52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DC18-57FE-D54E-98F9-3F734BCD400B}" type="datetimeFigureOut">
              <a:rPr lang="fr-FR" smtClean="0"/>
              <a:t>23/03/15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1B0B-0D10-6545-B50E-3AE0824EE7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65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DC18-57FE-D54E-98F9-3F734BCD400B}" type="datetimeFigureOut">
              <a:rPr lang="fr-FR" smtClean="0"/>
              <a:t>23/03/15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1B0B-0D10-6545-B50E-3AE0824EE7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1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DC18-57FE-D54E-98F9-3F734BCD400B}" type="datetimeFigureOut">
              <a:rPr lang="fr-FR" smtClean="0"/>
              <a:t>23/03/15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1B0B-0D10-6545-B50E-3AE0824EE7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20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23/03/15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41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DC18-57FE-D54E-98F9-3F734BCD400B}" type="datetimeFigureOut">
              <a:rPr lang="fr-FR" smtClean="0"/>
              <a:t>23/03/15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1B0B-0D10-6545-B50E-3AE0824EE7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7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DC18-57FE-D54E-98F9-3F734BCD400B}" type="datetimeFigureOut">
              <a:rPr lang="fr-FR" smtClean="0"/>
              <a:t>23/03/15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1B0B-0D10-6545-B50E-3AE0824EE7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19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DC18-57FE-D54E-98F9-3F734BCD400B}" type="datetimeFigureOut">
              <a:rPr lang="fr-FR" smtClean="0"/>
              <a:t>23/03/15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1B0B-0D10-6545-B50E-3AE0824EE7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97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DC18-57FE-D54E-98F9-3F734BCD400B}" type="datetimeFigureOut">
              <a:rPr lang="fr-FR" smtClean="0"/>
              <a:t>23/03/15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1B0B-0D10-6545-B50E-3AE0824EE7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36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DC18-57FE-D54E-98F9-3F734BCD400B}" type="datetimeFigureOut">
              <a:rPr lang="fr-FR" smtClean="0"/>
              <a:t>23/03/15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1B0B-0D10-6545-B50E-3AE0824EE7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67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DC18-57FE-D54E-98F9-3F734BCD400B}" type="datetimeFigureOut">
              <a:rPr lang="fr-FR" smtClean="0"/>
              <a:t>23/03/15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1B0B-0D10-6545-B50E-3AE0824EE7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70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DC18-57FE-D54E-98F9-3F734BCD400B}" type="datetimeFigureOut">
              <a:rPr lang="fr-FR" smtClean="0"/>
              <a:t>23/03/15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1B0B-0D10-6545-B50E-3AE0824EE7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88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DC18-57FE-D54E-98F9-3F734BCD400B}" type="datetimeFigureOut">
              <a:rPr lang="fr-FR" smtClean="0"/>
              <a:t>23/03/15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1B0B-0D10-6545-B50E-3AE0824EE7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65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9DC18-57FE-D54E-98F9-3F734BCD400B}" type="datetimeFigureOut">
              <a:rPr lang="fr-FR" smtClean="0"/>
              <a:t>23/03/15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A1B0B-0D10-6545-B50E-3AE0824EE7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61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or2d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Document_Microsoft_Word1.docx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04299" y="3359345"/>
            <a:ext cx="7246521" cy="1393875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Arial"/>
                <a:cs typeface="Arial"/>
              </a:rPr>
              <a:t>L’éducation au développement durable : quels enjeux pour les ESPE ?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79066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Arnaud DIEMER, Christel MARQUAT</a:t>
            </a:r>
          </a:p>
          <a:p>
            <a:r>
              <a:rPr lang="fr-FR" dirty="0" smtClean="0"/>
              <a:t>ESPE Clermont-Auvergne</a:t>
            </a:r>
          </a:p>
          <a:p>
            <a:r>
              <a:rPr lang="fr-FR" dirty="0" smtClean="0"/>
              <a:t>OR2D – TRIANGLE - ACTE </a:t>
            </a:r>
          </a:p>
          <a:p>
            <a:endParaRPr lang="fr-FR" dirty="0" smtClean="0"/>
          </a:p>
          <a:p>
            <a:r>
              <a:rPr lang="fr-FR" dirty="0" smtClean="0">
                <a:hlinkClick r:id="rId2"/>
              </a:rPr>
              <a:t>http://www.or2d.org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3700" y="241300"/>
            <a:ext cx="849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Le printemps de la recherche – Réseau ESPE – 23 mars 2015, Paris</a:t>
            </a:r>
            <a:endParaRPr lang="fr-FR" i="1" dirty="0"/>
          </a:p>
        </p:txBody>
      </p:sp>
      <p:pic>
        <p:nvPicPr>
          <p:cNvPr id="5" name="Image 4" descr="Logo - OR2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7" y="827898"/>
            <a:ext cx="4276985" cy="2627980"/>
          </a:xfrm>
          <a:prstGeom prst="rect">
            <a:avLst/>
          </a:prstGeom>
        </p:spPr>
      </p:pic>
      <p:pic>
        <p:nvPicPr>
          <p:cNvPr id="6" name="Image 5" descr="EDDEDU-co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18" y="971912"/>
            <a:ext cx="3126864" cy="22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9366" y="1366312"/>
            <a:ext cx="8600458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rial"/>
                <a:cs typeface="Arial"/>
              </a:rPr>
              <a:t>L'éducation pour le développement durable permet à chacun d'acquérir les connaissances, les compétences, les attitudes et les valeurs nécessaires pour bâtir un avenir durable.</a:t>
            </a: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r>
              <a:rPr lang="fr-FR" dirty="0">
                <a:latin typeface="Arial"/>
                <a:cs typeface="Arial"/>
              </a:rPr>
              <a:t>L'éducation pour le développement durable consiste à </a:t>
            </a:r>
            <a:r>
              <a:rPr lang="fr-FR" b="1" u="sng" dirty="0">
                <a:latin typeface="Arial"/>
                <a:cs typeface="Arial"/>
              </a:rPr>
              <a:t>intégrer dans l'enseignement et l'apprentissage les thèmes clés du développement durable</a:t>
            </a:r>
            <a:r>
              <a:rPr lang="fr-FR" dirty="0">
                <a:latin typeface="Arial"/>
                <a:cs typeface="Arial"/>
              </a:rPr>
              <a:t>, comme le changement climatique, la prévention des risques naturels, la biodiversité, la réduction de la pauvreté ou la consommation durable</a:t>
            </a:r>
            <a:r>
              <a:rPr lang="fr-FR" dirty="0" smtClean="0">
                <a:latin typeface="Arial"/>
                <a:cs typeface="Arial"/>
              </a:rPr>
              <a:t>.</a:t>
            </a: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r>
              <a:rPr lang="fr-FR" dirty="0">
                <a:latin typeface="Arial"/>
                <a:cs typeface="Arial"/>
              </a:rPr>
              <a:t>Elle implique l'adoption de </a:t>
            </a:r>
            <a:r>
              <a:rPr lang="fr-FR" b="1" u="sng" dirty="0">
                <a:latin typeface="Arial"/>
                <a:cs typeface="Arial"/>
              </a:rPr>
              <a:t>méthodes participatives pédagogiques </a:t>
            </a:r>
            <a:r>
              <a:rPr lang="fr-FR" dirty="0">
                <a:latin typeface="Arial"/>
                <a:cs typeface="Arial"/>
              </a:rPr>
              <a:t>visant à </a:t>
            </a:r>
            <a:r>
              <a:rPr lang="fr-FR" b="1" u="sng" dirty="0">
                <a:latin typeface="Arial"/>
                <a:cs typeface="Arial"/>
              </a:rPr>
              <a:t>motiver et autonomiser les apprenants</a:t>
            </a:r>
            <a:r>
              <a:rPr lang="fr-FR" dirty="0">
                <a:latin typeface="Arial"/>
                <a:cs typeface="Arial"/>
              </a:rPr>
              <a:t>, pour qu'ils </a:t>
            </a:r>
            <a:r>
              <a:rPr lang="fr-FR" b="1" u="sng" dirty="0" smtClean="0">
                <a:latin typeface="Arial"/>
                <a:cs typeface="Arial"/>
              </a:rPr>
              <a:t>modifient </a:t>
            </a:r>
            <a:r>
              <a:rPr lang="fr-FR" b="1" u="sng" dirty="0">
                <a:latin typeface="Arial"/>
                <a:cs typeface="Arial"/>
              </a:rPr>
              <a:t>leurs comportements </a:t>
            </a:r>
            <a:r>
              <a:rPr lang="fr-FR" dirty="0">
                <a:latin typeface="Arial"/>
                <a:cs typeface="Arial"/>
              </a:rPr>
              <a:t>et deviennent les </a:t>
            </a:r>
            <a:r>
              <a:rPr lang="fr-FR" b="1" u="sng" dirty="0">
                <a:latin typeface="Arial"/>
                <a:cs typeface="Arial"/>
              </a:rPr>
              <a:t>acteurs</a:t>
            </a:r>
            <a:r>
              <a:rPr lang="fr-FR" dirty="0">
                <a:latin typeface="Arial"/>
                <a:cs typeface="Arial"/>
              </a:rPr>
              <a:t> du développement durable. C'est pourquoi l'éducation pour le développement durable favorise l'acquisition de compétences permettant aux apprenants de développer leur </a:t>
            </a:r>
            <a:r>
              <a:rPr lang="fr-FR" b="1" u="sng" dirty="0">
                <a:latin typeface="Arial"/>
                <a:cs typeface="Arial"/>
              </a:rPr>
              <a:t>esprit critique</a:t>
            </a:r>
            <a:r>
              <a:rPr lang="fr-FR" dirty="0">
                <a:latin typeface="Arial"/>
                <a:cs typeface="Arial"/>
              </a:rPr>
              <a:t>, </a:t>
            </a:r>
            <a:r>
              <a:rPr lang="fr-FR" b="1" u="sng" dirty="0">
                <a:latin typeface="Arial"/>
                <a:cs typeface="Arial"/>
              </a:rPr>
              <a:t>d'imaginer des scénarios prospectifs </a:t>
            </a:r>
            <a:r>
              <a:rPr lang="fr-FR" dirty="0">
                <a:latin typeface="Arial"/>
                <a:cs typeface="Arial"/>
              </a:rPr>
              <a:t>et de </a:t>
            </a:r>
            <a:r>
              <a:rPr lang="fr-FR" b="1" u="sng" dirty="0">
                <a:latin typeface="Arial"/>
                <a:cs typeface="Arial"/>
              </a:rPr>
              <a:t>prendre des décisions communes</a:t>
            </a:r>
            <a:r>
              <a:rPr lang="fr-FR" dirty="0" smtClean="0">
                <a:latin typeface="Arial"/>
                <a:cs typeface="Arial"/>
              </a:rPr>
              <a:t>.</a:t>
            </a: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r>
              <a:rPr lang="fr-FR" dirty="0">
                <a:latin typeface="Arial"/>
                <a:cs typeface="Arial"/>
              </a:rPr>
              <a:t>L'éducation pour le développement durable implique un </a:t>
            </a:r>
            <a:r>
              <a:rPr lang="fr-FR" b="1" u="sng" dirty="0">
                <a:latin typeface="Arial"/>
                <a:cs typeface="Arial"/>
              </a:rPr>
              <a:t>changement en profondeur de l'enseignement</a:t>
            </a:r>
            <a:r>
              <a:rPr lang="fr-FR" dirty="0">
                <a:latin typeface="Arial"/>
                <a:cs typeface="Arial"/>
              </a:rPr>
              <a:t> tel qu'il est généralement pratiqué aujourd'hui</a:t>
            </a:r>
            <a:r>
              <a:rPr lang="fr-FR" dirty="0" smtClean="0">
                <a:latin typeface="Arial"/>
                <a:cs typeface="Arial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9615" y="257754"/>
            <a:ext cx="7446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i="1" dirty="0"/>
              <a:t>Décennie des Nations Unies pour l’éducation en vue du développement durable 2005 - 2014</a:t>
            </a:r>
            <a:endParaRPr lang="fr-FR" sz="2800" b="1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293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27588" y="2905811"/>
            <a:ext cx="6407053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Education au développement durable = inscrit dans les programmes disciplinaires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EDUCATIONS A</a:t>
            </a: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42529" y="538825"/>
            <a:ext cx="3020743" cy="12003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/>
                <a:cs typeface="Arial"/>
              </a:rPr>
              <a:t>C</a:t>
            </a:r>
            <a:r>
              <a:rPr lang="fr-FR" sz="2400" dirty="0" smtClean="0">
                <a:latin typeface="Arial"/>
                <a:cs typeface="Arial"/>
              </a:rPr>
              <a:t>aractère thématique</a:t>
            </a:r>
            <a:r>
              <a:rPr lang="fr-FR" sz="2400" dirty="0">
                <a:latin typeface="Arial"/>
                <a:cs typeface="Arial"/>
              </a:rPr>
              <a:t> </a:t>
            </a:r>
            <a:r>
              <a:rPr lang="fr-FR" sz="2400" dirty="0" smtClean="0">
                <a:latin typeface="Arial"/>
                <a:cs typeface="Arial"/>
              </a:rPr>
              <a:t>et transversal</a:t>
            </a:r>
            <a:endParaRPr lang="fr-FR" sz="2400" dirty="0"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98706" y="519581"/>
            <a:ext cx="3213147" cy="12003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/>
                <a:cs typeface="Arial"/>
              </a:rPr>
              <a:t>R</a:t>
            </a:r>
            <a:r>
              <a:rPr lang="fr-FR" sz="2400" dirty="0" smtClean="0">
                <a:latin typeface="Arial"/>
                <a:cs typeface="Arial"/>
              </a:rPr>
              <a:t>elation </a:t>
            </a:r>
            <a:r>
              <a:rPr lang="fr-FR" sz="2400" dirty="0">
                <a:latin typeface="Arial"/>
                <a:cs typeface="Arial"/>
              </a:rPr>
              <a:t>étroite avec des questions socialement vives 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81010" y="5483488"/>
            <a:ext cx="2732137" cy="12003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"/>
                <a:cs typeface="Arial"/>
              </a:rPr>
              <a:t>Place </a:t>
            </a:r>
            <a:r>
              <a:rPr lang="fr-FR" sz="2400" dirty="0">
                <a:latin typeface="Arial"/>
                <a:cs typeface="Arial"/>
              </a:rPr>
              <a:t>importante qu’elle accorde aux </a:t>
            </a:r>
            <a:r>
              <a:rPr lang="fr-FR" sz="2400" dirty="0" smtClean="0">
                <a:latin typeface="Arial"/>
                <a:cs typeface="Arial"/>
              </a:rPr>
              <a:t>valeurs</a:t>
            </a:r>
            <a:endParaRPr lang="fr-FR" sz="2400" dirty="0"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87306" y="5425756"/>
            <a:ext cx="3270868" cy="12003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"/>
                <a:cs typeface="Arial"/>
              </a:rPr>
              <a:t>faire </a:t>
            </a:r>
            <a:r>
              <a:rPr lang="fr-FR" sz="2400" dirty="0">
                <a:latin typeface="Arial"/>
                <a:cs typeface="Arial"/>
              </a:rPr>
              <a:t>évoluer les comportements, pour préparer à l’action. </a:t>
            </a:r>
          </a:p>
        </p:txBody>
      </p:sp>
      <p:sp>
        <p:nvSpPr>
          <p:cNvPr id="9" name="Flèche vers le haut 8"/>
          <p:cNvSpPr/>
          <p:nvPr/>
        </p:nvSpPr>
        <p:spPr>
          <a:xfrm>
            <a:off x="2308848" y="1796885"/>
            <a:ext cx="461770" cy="974219"/>
          </a:xfrm>
          <a:prstGeom prst="up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haut 9"/>
          <p:cNvSpPr/>
          <p:nvPr/>
        </p:nvSpPr>
        <p:spPr>
          <a:xfrm>
            <a:off x="6310851" y="1796885"/>
            <a:ext cx="404049" cy="974219"/>
          </a:xfrm>
          <a:prstGeom prst="up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1885559" y="4721693"/>
            <a:ext cx="423289" cy="704063"/>
          </a:xfrm>
          <a:prstGeom prst="down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5983764" y="4721693"/>
            <a:ext cx="327087" cy="704063"/>
          </a:xfrm>
          <a:prstGeom prst="downArrow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79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1496" y="2428503"/>
            <a:ext cx="2606366" cy="634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0175" tIns="40087" rIns="80175" bIns="40087" rtlCol="0">
            <a:spAutoFit/>
          </a:bodyPr>
          <a:lstStyle/>
          <a:p>
            <a:pPr algn="ctr"/>
            <a:r>
              <a:rPr lang="fr-FR" dirty="0" smtClean="0">
                <a:latin typeface="Book Antiqua"/>
                <a:cs typeface="Book Antiqua"/>
              </a:rPr>
              <a:t>Education au développement durable</a:t>
            </a:r>
            <a:endParaRPr lang="fr-FR" dirty="0">
              <a:latin typeface="Book Antiqua"/>
              <a:cs typeface="Book Antiqua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36767" y="153020"/>
            <a:ext cx="6646233" cy="363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0175" tIns="40087" rIns="80175" bIns="40087" rtlCol="0">
            <a:spAutoFit/>
          </a:bodyPr>
          <a:lstStyle/>
          <a:p>
            <a:pPr algn="ctr"/>
            <a:r>
              <a:rPr lang="fr-FR" b="1" dirty="0">
                <a:latin typeface="Arial"/>
                <a:cs typeface="Arial"/>
              </a:rPr>
              <a:t>L’éducation au développement </a:t>
            </a:r>
            <a:r>
              <a:rPr lang="fr-FR" b="1" dirty="0" smtClean="0">
                <a:latin typeface="Arial"/>
                <a:cs typeface="Arial"/>
              </a:rPr>
              <a:t>durable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3678" y="837908"/>
            <a:ext cx="3974708" cy="63495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lIns="80175" tIns="40087" rIns="80175" bIns="40087" rtlCol="0">
            <a:spAutoFit/>
          </a:bodyPr>
          <a:lstStyle/>
          <a:p>
            <a:pPr algn="ctr"/>
            <a:r>
              <a:rPr lang="fr-FR" dirty="0" smtClean="0">
                <a:latin typeface="Arial"/>
                <a:cs typeface="Arial"/>
              </a:rPr>
              <a:t>Education à l’environnement ou éducation relative à l’environnement </a:t>
            </a:r>
            <a:endParaRPr lang="fr-FR" dirty="0">
              <a:latin typeface="Arial"/>
              <a:cs typeface="Arial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574679" y="1536146"/>
            <a:ext cx="0" cy="829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218844" y="797897"/>
            <a:ext cx="3192798" cy="9119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80175" tIns="40087" rIns="80175" bIns="40087" rtlCol="0">
            <a:spAutoFit/>
          </a:bodyPr>
          <a:lstStyle/>
          <a:p>
            <a:pPr algn="ctr"/>
            <a:r>
              <a:rPr lang="fr-FR" dirty="0" smtClean="0">
                <a:latin typeface="Book Antiqua"/>
                <a:cs typeface="Book Antiqua"/>
              </a:rPr>
              <a:t>Rapport Homme – Nature</a:t>
            </a:r>
          </a:p>
          <a:p>
            <a:pPr algn="ctr"/>
            <a:r>
              <a:rPr lang="fr-FR" dirty="0" smtClean="0">
                <a:latin typeface="Book Antiqua"/>
                <a:cs typeface="Book Antiqua"/>
              </a:rPr>
              <a:t>Rapport Homme - Environnement</a:t>
            </a:r>
            <a:endParaRPr lang="fr-FR" dirty="0">
              <a:latin typeface="Book Antiqua"/>
              <a:cs typeface="Book Antiqua"/>
            </a:endParaRPr>
          </a:p>
        </p:txBody>
      </p:sp>
      <p:sp>
        <p:nvSpPr>
          <p:cNvPr id="9" name="Flèche vers la droite 8"/>
          <p:cNvSpPr/>
          <p:nvPr/>
        </p:nvSpPr>
        <p:spPr>
          <a:xfrm>
            <a:off x="4211836" y="1057658"/>
            <a:ext cx="781910" cy="138313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28308" y="4812127"/>
            <a:ext cx="1563819" cy="6349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75" tIns="40087" rIns="80175" bIns="40087" rtlCol="0">
            <a:spAutoFit/>
          </a:bodyPr>
          <a:lstStyle/>
          <a:p>
            <a:pPr algn="ctr"/>
            <a:r>
              <a:rPr lang="fr-FR" dirty="0" smtClean="0">
                <a:latin typeface="Arial"/>
                <a:cs typeface="Arial"/>
              </a:rPr>
              <a:t>Education formelle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12423" y="3705626"/>
            <a:ext cx="1628979" cy="63495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80175" tIns="40087" rIns="80175" bIns="40087" rtlCol="0">
            <a:spAutoFit/>
          </a:bodyPr>
          <a:lstStyle/>
          <a:p>
            <a:pPr algn="ctr"/>
            <a:r>
              <a:rPr lang="fr-FR" dirty="0" smtClean="0">
                <a:latin typeface="Arial"/>
                <a:cs typeface="Arial"/>
              </a:rPr>
              <a:t>Education informelle</a:t>
            </a:r>
            <a:endParaRPr lang="fr-FR" dirty="0">
              <a:latin typeface="Arial"/>
              <a:cs typeface="Arial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307035" y="3095501"/>
            <a:ext cx="0" cy="17980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44947" y="3982250"/>
            <a:ext cx="521273" cy="3987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07035" y="4950439"/>
            <a:ext cx="456114" cy="691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904978" y="1838406"/>
            <a:ext cx="4852789" cy="201994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lIns="80175" tIns="40087" rIns="80175" bIns="40087" rtlCol="0">
            <a:spAutoFit/>
          </a:bodyPr>
          <a:lstStyle/>
          <a:p>
            <a:r>
              <a:rPr lang="fr-FR" b="1" i="1" dirty="0" smtClean="0">
                <a:latin typeface="Arial"/>
                <a:cs typeface="Arial"/>
              </a:rPr>
              <a:t>Mondes des ONG, des acteurs de terrain</a:t>
            </a:r>
          </a:p>
          <a:p>
            <a:r>
              <a:rPr lang="fr-FR" dirty="0" smtClean="0">
                <a:latin typeface="Arial"/>
                <a:cs typeface="Arial"/>
              </a:rPr>
              <a:t>Education populaire</a:t>
            </a:r>
          </a:p>
          <a:p>
            <a:r>
              <a:rPr lang="fr-FR" dirty="0" smtClean="0">
                <a:latin typeface="Arial"/>
                <a:cs typeface="Arial"/>
              </a:rPr>
              <a:t>Bonnes pratiques </a:t>
            </a:r>
          </a:p>
          <a:p>
            <a:r>
              <a:rPr lang="fr-FR" dirty="0" smtClean="0">
                <a:latin typeface="Arial"/>
                <a:cs typeface="Arial"/>
              </a:rPr>
              <a:t>Eco-gestes</a:t>
            </a:r>
          </a:p>
          <a:p>
            <a:r>
              <a:rPr lang="fr-FR" dirty="0">
                <a:latin typeface="Arial"/>
                <a:cs typeface="Arial"/>
              </a:rPr>
              <a:t>A</a:t>
            </a:r>
            <a:r>
              <a:rPr lang="fr-FR" dirty="0" smtClean="0">
                <a:latin typeface="Arial"/>
                <a:cs typeface="Arial"/>
              </a:rPr>
              <a:t>ctions de terrain ciblées</a:t>
            </a:r>
          </a:p>
          <a:p>
            <a:r>
              <a:rPr lang="fr-FR" dirty="0" smtClean="0">
                <a:latin typeface="Arial"/>
                <a:cs typeface="Arial"/>
              </a:rPr>
              <a:t>Médiation interculturelle – Démarche participative – contexte socioéconomique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165746" y="4025120"/>
            <a:ext cx="5875183" cy="276533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lIns="80175" tIns="40087" rIns="80175" bIns="40087" rtlCol="0">
            <a:spAutoFit/>
          </a:bodyPr>
          <a:lstStyle/>
          <a:p>
            <a:r>
              <a:rPr lang="fr-FR" sz="1400" b="1" dirty="0">
                <a:latin typeface="Arial"/>
                <a:cs typeface="Arial"/>
              </a:rPr>
              <a:t>Enjeux de </a:t>
            </a:r>
            <a:r>
              <a:rPr lang="fr-FR" sz="1400" dirty="0">
                <a:latin typeface="Arial"/>
                <a:cs typeface="Arial"/>
              </a:rPr>
              <a:t>société         </a:t>
            </a:r>
            <a:r>
              <a:rPr lang="fr-FR" sz="1400" i="1" dirty="0">
                <a:latin typeface="Arial"/>
                <a:cs typeface="Arial"/>
              </a:rPr>
              <a:t>Eau, Biodiversité, Climat, énergie</a:t>
            </a:r>
            <a:r>
              <a:rPr lang="fr-FR" sz="1400" dirty="0">
                <a:latin typeface="Arial"/>
                <a:cs typeface="Arial"/>
              </a:rPr>
              <a:t>	</a:t>
            </a:r>
            <a:r>
              <a:rPr lang="fr-FR" sz="1400" i="1" dirty="0">
                <a:latin typeface="Arial"/>
                <a:cs typeface="Arial"/>
              </a:rPr>
              <a:t>	</a:t>
            </a:r>
            <a:endParaRPr lang="fr-FR" sz="1400" dirty="0">
              <a:latin typeface="Arial"/>
              <a:cs typeface="Arial"/>
            </a:endParaRPr>
          </a:p>
          <a:p>
            <a:r>
              <a:rPr lang="fr-FR" sz="1400" b="1" dirty="0">
                <a:latin typeface="Arial"/>
                <a:cs typeface="Arial"/>
              </a:rPr>
              <a:t>Echelle </a:t>
            </a:r>
            <a:r>
              <a:rPr lang="fr-FR" sz="1400" b="1" dirty="0" err="1">
                <a:latin typeface="Arial"/>
                <a:cs typeface="Arial"/>
              </a:rPr>
              <a:t>spatio</a:t>
            </a:r>
            <a:r>
              <a:rPr lang="fr-FR" sz="1400" b="1" dirty="0">
                <a:latin typeface="Arial"/>
                <a:cs typeface="Arial"/>
              </a:rPr>
              <a:t> </a:t>
            </a:r>
            <a:r>
              <a:rPr lang="fr-FR" sz="1400" dirty="0">
                <a:latin typeface="Arial"/>
                <a:cs typeface="Arial"/>
              </a:rPr>
              <a:t>(mondial-régional-local)-</a:t>
            </a:r>
            <a:r>
              <a:rPr lang="fr-FR" sz="1400" b="1" dirty="0">
                <a:latin typeface="Arial"/>
                <a:cs typeface="Arial"/>
              </a:rPr>
              <a:t>temporelle</a:t>
            </a:r>
            <a:r>
              <a:rPr lang="fr-FR" sz="1400" dirty="0">
                <a:latin typeface="Arial"/>
                <a:cs typeface="Arial"/>
              </a:rPr>
              <a:t> (passé – présent – futur)</a:t>
            </a:r>
          </a:p>
          <a:p>
            <a:r>
              <a:rPr lang="fr-FR" sz="1400" b="1" dirty="0">
                <a:latin typeface="Arial"/>
                <a:cs typeface="Arial"/>
              </a:rPr>
              <a:t>Problèmes complexes </a:t>
            </a:r>
            <a:r>
              <a:rPr lang="fr-FR" sz="1400" dirty="0">
                <a:latin typeface="Arial"/>
                <a:cs typeface="Arial"/>
                <a:sym typeface="Wingdings"/>
              </a:rPr>
              <a:t> </a:t>
            </a:r>
            <a:r>
              <a:rPr lang="fr-FR" sz="1400" dirty="0">
                <a:latin typeface="Arial"/>
                <a:cs typeface="Arial"/>
              </a:rPr>
              <a:t> </a:t>
            </a:r>
            <a:r>
              <a:rPr lang="fr-FR" sz="1400" b="1" dirty="0">
                <a:latin typeface="Arial"/>
                <a:cs typeface="Arial"/>
              </a:rPr>
              <a:t>méthode systémique </a:t>
            </a:r>
          </a:p>
          <a:p>
            <a:r>
              <a:rPr lang="fr-FR" sz="1400" dirty="0">
                <a:latin typeface="Arial"/>
                <a:cs typeface="Arial"/>
              </a:rPr>
              <a:t>Remise en cause du rapport aux savoirs</a:t>
            </a:r>
          </a:p>
          <a:p>
            <a:r>
              <a:rPr lang="fr-FR" sz="1400" dirty="0">
                <a:latin typeface="Arial"/>
                <a:cs typeface="Arial"/>
              </a:rPr>
              <a:t>interdisciplinarité – transdisciplinarité – démarche collaborative</a:t>
            </a:r>
          </a:p>
          <a:p>
            <a:r>
              <a:rPr lang="fr-FR" sz="1400" b="1" dirty="0">
                <a:latin typeface="Arial"/>
                <a:cs typeface="Arial"/>
              </a:rPr>
              <a:t>Dimensions du développement durable</a:t>
            </a:r>
          </a:p>
          <a:p>
            <a:r>
              <a:rPr lang="fr-FR" sz="1400" dirty="0">
                <a:latin typeface="Arial"/>
                <a:cs typeface="Arial"/>
              </a:rPr>
              <a:t>Economique, sociale, environnementale, culturelle, gouvernance </a:t>
            </a:r>
          </a:p>
          <a:p>
            <a:r>
              <a:rPr lang="fr-FR" sz="1400" b="1" dirty="0">
                <a:latin typeface="Arial"/>
                <a:cs typeface="Arial"/>
              </a:rPr>
              <a:t>Principes</a:t>
            </a:r>
            <a:r>
              <a:rPr lang="fr-FR" sz="1400" dirty="0">
                <a:latin typeface="Arial"/>
                <a:cs typeface="Arial"/>
              </a:rPr>
              <a:t> (participation, solidarité, responsabilité, précaution)</a:t>
            </a:r>
          </a:p>
          <a:p>
            <a:r>
              <a:rPr lang="fr-FR" sz="1400" b="1" dirty="0">
                <a:latin typeface="Arial"/>
                <a:cs typeface="Arial"/>
              </a:rPr>
              <a:t>Transmission des valeurs </a:t>
            </a:r>
            <a:r>
              <a:rPr lang="fr-FR" sz="1400" dirty="0">
                <a:latin typeface="Arial"/>
                <a:cs typeface="Arial"/>
              </a:rPr>
              <a:t>(empathie, altruisme, rapport à la Nature…)</a:t>
            </a:r>
          </a:p>
          <a:p>
            <a:pPr algn="just"/>
            <a:r>
              <a:rPr lang="fr-FR" sz="1400" dirty="0">
                <a:latin typeface="Arial"/>
                <a:cs typeface="Arial"/>
              </a:rPr>
              <a:t>Mise en avant de certaines </a:t>
            </a:r>
            <a:r>
              <a:rPr lang="fr-FR" sz="1400" b="1" dirty="0">
                <a:latin typeface="Arial"/>
                <a:cs typeface="Arial"/>
              </a:rPr>
              <a:t>compétences</a:t>
            </a:r>
            <a:r>
              <a:rPr lang="fr-FR" sz="1400" dirty="0">
                <a:latin typeface="Arial"/>
                <a:cs typeface="Arial"/>
              </a:rPr>
              <a:t> (savoirs, agir, engagement)</a:t>
            </a:r>
          </a:p>
          <a:p>
            <a:pPr algn="just"/>
            <a:r>
              <a:rPr lang="fr-FR" sz="1400" b="1" dirty="0">
                <a:latin typeface="Arial"/>
                <a:cs typeface="Arial"/>
              </a:rPr>
              <a:t>Démarche réflexive</a:t>
            </a:r>
          </a:p>
        </p:txBody>
      </p:sp>
      <p:cxnSp>
        <p:nvCxnSpPr>
          <p:cNvPr id="21" name="Connecteur droit avec flèche 20"/>
          <p:cNvCxnSpPr>
            <a:stCxn id="10" idx="3"/>
          </p:cNvCxnSpPr>
          <p:nvPr/>
        </p:nvCxnSpPr>
        <p:spPr>
          <a:xfrm flipV="1">
            <a:off x="2392127" y="5088751"/>
            <a:ext cx="716751" cy="4085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1" idx="3"/>
            <a:endCxn id="18" idx="1"/>
          </p:cNvCxnSpPr>
          <p:nvPr/>
        </p:nvCxnSpPr>
        <p:spPr>
          <a:xfrm flipV="1">
            <a:off x="2541402" y="2848381"/>
            <a:ext cx="1363576" cy="117472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0" idx="0"/>
          </p:cNvCxnSpPr>
          <p:nvPr/>
        </p:nvCxnSpPr>
        <p:spPr>
          <a:xfrm flipH="1" flipV="1">
            <a:off x="1574679" y="4340581"/>
            <a:ext cx="35539" cy="47154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29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7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69041" y="4211319"/>
            <a:ext cx="5049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/>
            <a:r>
              <a:rPr sz="1100" dirty="0">
                <a:latin typeface="Cambria"/>
                <a:cs typeface="Cambria"/>
              </a:rPr>
              <a:t> 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2639" y="4761804"/>
            <a:ext cx="50498" cy="322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>
              <a:lnSpc>
                <a:spcPts val="1241"/>
              </a:lnSpc>
            </a:pPr>
            <a:r>
              <a:rPr sz="1100" dirty="0">
                <a:latin typeface="Cambria"/>
                <a:cs typeface="Cambria"/>
              </a:rPr>
              <a:t> </a:t>
            </a:r>
            <a:endParaRPr sz="1100">
              <a:latin typeface="Cambria"/>
              <a:cs typeface="Cambria"/>
            </a:endParaRPr>
          </a:p>
          <a:p>
            <a:pPr marL="11135">
              <a:lnSpc>
                <a:spcPts val="1241"/>
              </a:lnSpc>
            </a:pPr>
            <a:r>
              <a:rPr sz="1100" dirty="0">
                <a:latin typeface="Cambria"/>
                <a:cs typeface="Cambria"/>
              </a:rPr>
              <a:t> 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8818" y="1535582"/>
            <a:ext cx="2943923" cy="3169215"/>
          </a:xfrm>
          <a:custGeom>
            <a:avLst/>
            <a:gdLst/>
            <a:ahLst/>
            <a:cxnLst/>
            <a:rect l="l" t="t" r="r" b="b"/>
            <a:pathLst>
              <a:path w="2743200" h="1828800">
                <a:moveTo>
                  <a:pt x="0" y="0"/>
                </a:moveTo>
                <a:lnTo>
                  <a:pt x="2743199" y="0"/>
                </a:lnTo>
                <a:lnTo>
                  <a:pt x="2743199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07012" y="2520862"/>
            <a:ext cx="2345729" cy="1576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08818" y="2067618"/>
            <a:ext cx="2943923" cy="2237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 algn="ctr">
              <a:buFont typeface="Book Antiqua"/>
              <a:buChar char="-"/>
              <a:tabLst>
                <a:tab pos="75720" algn="l"/>
              </a:tabLst>
            </a:pPr>
            <a:r>
              <a:rPr sz="1400" spc="18" dirty="0">
                <a:latin typeface="Arial"/>
                <a:cs typeface="Arial"/>
              </a:rPr>
              <a:t>U</a:t>
            </a:r>
            <a:r>
              <a:rPr sz="1400" spc="35" dirty="0">
                <a:latin typeface="Arial"/>
                <a:cs typeface="Arial"/>
              </a:rPr>
              <a:t>n</a:t>
            </a:r>
            <a:r>
              <a:rPr sz="1400" spc="9" dirty="0">
                <a:latin typeface="Arial"/>
                <a:cs typeface="Arial"/>
              </a:rPr>
              <a:t>e </a:t>
            </a:r>
            <a:r>
              <a:rPr sz="1400" spc="13" dirty="0">
                <a:latin typeface="Arial"/>
                <a:cs typeface="Arial"/>
              </a:rPr>
              <a:t>en</a:t>
            </a:r>
            <a:r>
              <a:rPr sz="1400" spc="18" dirty="0">
                <a:latin typeface="Arial"/>
                <a:cs typeface="Arial"/>
              </a:rPr>
              <a:t>t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spc="13" dirty="0">
                <a:latin typeface="Arial"/>
                <a:cs typeface="Arial"/>
              </a:rPr>
              <a:t>é</a:t>
            </a:r>
            <a:r>
              <a:rPr sz="1400" spc="9" dirty="0">
                <a:latin typeface="Arial"/>
                <a:cs typeface="Arial"/>
              </a:rPr>
              <a:t>e</a:t>
            </a:r>
            <a:r>
              <a:rPr sz="1400" spc="31" dirty="0">
                <a:latin typeface="Arial"/>
                <a:cs typeface="Arial"/>
              </a:rPr>
              <a:t> </a:t>
            </a:r>
            <a:r>
              <a:rPr sz="1400" spc="18" dirty="0">
                <a:latin typeface="Arial"/>
                <a:cs typeface="Arial"/>
              </a:rPr>
              <a:t>pa</a:t>
            </a:r>
            <a:r>
              <a:rPr sz="1400" spc="9" dirty="0">
                <a:latin typeface="Arial"/>
                <a:cs typeface="Arial"/>
              </a:rPr>
              <a:t>r</a:t>
            </a:r>
            <a:r>
              <a:rPr sz="1400" spc="-4" dirty="0">
                <a:latin typeface="Arial"/>
                <a:cs typeface="Arial"/>
              </a:rPr>
              <a:t> </a:t>
            </a:r>
            <a:r>
              <a:rPr sz="1400" spc="26" dirty="0">
                <a:latin typeface="Arial"/>
                <a:cs typeface="Arial"/>
              </a:rPr>
              <a:t>l</a:t>
            </a:r>
            <a:r>
              <a:rPr sz="1400" spc="13" dirty="0">
                <a:latin typeface="Arial"/>
                <a:cs typeface="Arial"/>
              </a:rPr>
              <a:t>e</a:t>
            </a:r>
            <a:r>
              <a:rPr sz="1400" spc="9" dirty="0">
                <a:latin typeface="Arial"/>
                <a:cs typeface="Arial"/>
              </a:rPr>
              <a:t>s</a:t>
            </a:r>
            <a:r>
              <a:rPr sz="1400" spc="13" dirty="0">
                <a:latin typeface="Arial"/>
                <a:cs typeface="Arial"/>
              </a:rPr>
              <a:t> enje</a:t>
            </a:r>
            <a:r>
              <a:rPr sz="1400" spc="18" dirty="0">
                <a:latin typeface="Arial"/>
                <a:cs typeface="Arial"/>
              </a:rPr>
              <a:t>u</a:t>
            </a:r>
            <a:r>
              <a:rPr sz="1400" spc="9" dirty="0">
                <a:latin typeface="Arial"/>
                <a:cs typeface="Arial"/>
              </a:rPr>
              <a:t>x</a:t>
            </a:r>
            <a:r>
              <a:rPr sz="1400" spc="18" dirty="0">
                <a:latin typeface="Arial"/>
                <a:cs typeface="Arial"/>
              </a:rPr>
              <a:t> </a:t>
            </a:r>
            <a:r>
              <a:rPr sz="1400" spc="9" dirty="0">
                <a:latin typeface="Arial"/>
                <a:cs typeface="Arial"/>
              </a:rPr>
              <a:t>de</a:t>
            </a:r>
            <a:r>
              <a:rPr sz="1400" spc="31" dirty="0">
                <a:latin typeface="Arial"/>
                <a:cs typeface="Arial"/>
              </a:rPr>
              <a:t> </a:t>
            </a:r>
            <a:r>
              <a:rPr sz="1400" spc="22" dirty="0">
                <a:latin typeface="Arial"/>
                <a:cs typeface="Arial"/>
              </a:rPr>
              <a:t>s</a:t>
            </a:r>
            <a:r>
              <a:rPr sz="1400" spc="4" dirty="0">
                <a:latin typeface="Arial"/>
                <a:cs typeface="Arial"/>
              </a:rPr>
              <a:t>o</a:t>
            </a:r>
            <a:r>
              <a:rPr sz="1400" spc="22" dirty="0">
                <a:latin typeface="Arial"/>
                <a:cs typeface="Arial"/>
              </a:rPr>
              <a:t>c</a:t>
            </a:r>
            <a:r>
              <a:rPr sz="1400" spc="4" dirty="0">
                <a:latin typeface="Arial"/>
                <a:cs typeface="Arial"/>
              </a:rPr>
              <a:t>i</a:t>
            </a:r>
            <a:r>
              <a:rPr sz="1400" spc="13" dirty="0">
                <a:latin typeface="Arial"/>
                <a:cs typeface="Arial"/>
              </a:rPr>
              <a:t>é</a:t>
            </a:r>
            <a:r>
              <a:rPr sz="1400" spc="-4" dirty="0">
                <a:latin typeface="Arial"/>
                <a:cs typeface="Arial"/>
              </a:rPr>
              <a:t>t</a:t>
            </a:r>
            <a:r>
              <a:rPr sz="1400" spc="9" dirty="0">
                <a:latin typeface="Arial"/>
                <a:cs typeface="Arial"/>
              </a:rPr>
              <a:t>é</a:t>
            </a:r>
            <a:r>
              <a:rPr sz="1400" spc="31" dirty="0">
                <a:latin typeface="Arial"/>
                <a:cs typeface="Arial"/>
              </a:rPr>
              <a:t> </a:t>
            </a:r>
            <a:r>
              <a:rPr sz="1400" spc="9" dirty="0">
                <a:latin typeface="Arial"/>
                <a:cs typeface="Arial"/>
              </a:rPr>
              <a:t>(Q</a:t>
            </a:r>
            <a:r>
              <a:rPr sz="1400" spc="22" dirty="0">
                <a:latin typeface="Arial"/>
                <a:cs typeface="Arial"/>
              </a:rPr>
              <a:t>SV</a:t>
            </a:r>
            <a:r>
              <a:rPr sz="1400" spc="4" dirty="0" smtClean="0"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  <a:p>
            <a:pPr marL="75164" indent="-64028" algn="ctr">
              <a:spcBef>
                <a:spcPts val="53"/>
              </a:spcBef>
              <a:buFont typeface="Book Antiqua"/>
              <a:buChar char="-"/>
              <a:tabLst>
                <a:tab pos="75720" algn="l"/>
              </a:tabLst>
            </a:pPr>
            <a:r>
              <a:rPr sz="1400" spc="18" dirty="0">
                <a:latin typeface="Arial"/>
                <a:cs typeface="Arial"/>
              </a:rPr>
              <a:t>U</a:t>
            </a:r>
            <a:r>
              <a:rPr sz="1400" spc="35" dirty="0">
                <a:latin typeface="Arial"/>
                <a:cs typeface="Arial"/>
              </a:rPr>
              <a:t>n</a:t>
            </a:r>
            <a:r>
              <a:rPr sz="1400" spc="9" dirty="0">
                <a:latin typeface="Arial"/>
                <a:cs typeface="Arial"/>
              </a:rPr>
              <a:t>e </a:t>
            </a:r>
            <a:r>
              <a:rPr sz="1400" spc="35" dirty="0">
                <a:latin typeface="Arial"/>
                <a:cs typeface="Arial"/>
              </a:rPr>
              <a:t>m</a:t>
            </a:r>
            <a:r>
              <a:rPr sz="1400" spc="13" dirty="0">
                <a:latin typeface="Arial"/>
                <a:cs typeface="Arial"/>
              </a:rPr>
              <a:t>é</a:t>
            </a:r>
            <a:r>
              <a:rPr sz="1400" spc="-4" dirty="0">
                <a:latin typeface="Arial"/>
                <a:cs typeface="Arial"/>
              </a:rPr>
              <a:t>t</a:t>
            </a:r>
            <a:r>
              <a:rPr sz="1400" spc="35" dirty="0">
                <a:latin typeface="Arial"/>
                <a:cs typeface="Arial"/>
              </a:rPr>
              <a:t>h</a:t>
            </a:r>
            <a:r>
              <a:rPr sz="1400" spc="4" dirty="0">
                <a:latin typeface="Arial"/>
                <a:cs typeface="Arial"/>
              </a:rPr>
              <a:t>o</a:t>
            </a:r>
            <a:r>
              <a:rPr sz="1400" spc="26" dirty="0">
                <a:latin typeface="Arial"/>
                <a:cs typeface="Arial"/>
              </a:rPr>
              <a:t>d</a:t>
            </a:r>
            <a:r>
              <a:rPr sz="1400" spc="9" dirty="0">
                <a:latin typeface="Arial"/>
                <a:cs typeface="Arial"/>
              </a:rPr>
              <a:t>e </a:t>
            </a:r>
            <a:r>
              <a:rPr sz="1400" spc="4" dirty="0">
                <a:latin typeface="Arial"/>
                <a:cs typeface="Arial"/>
              </a:rPr>
              <a:t>:</a:t>
            </a:r>
            <a:r>
              <a:rPr sz="1400" spc="18" dirty="0">
                <a:latin typeface="Arial"/>
                <a:cs typeface="Arial"/>
              </a:rPr>
              <a:t> </a:t>
            </a:r>
            <a:r>
              <a:rPr sz="1400" spc="9" dirty="0">
                <a:latin typeface="Arial"/>
                <a:cs typeface="Arial"/>
              </a:rPr>
              <a:t>la </a:t>
            </a:r>
            <a:r>
              <a:rPr sz="1400" spc="18" dirty="0">
                <a:latin typeface="Arial"/>
                <a:cs typeface="Arial"/>
              </a:rPr>
              <a:t>s</a:t>
            </a:r>
            <a:r>
              <a:rPr sz="1400" spc="13" dirty="0">
                <a:latin typeface="Arial"/>
                <a:cs typeface="Arial"/>
              </a:rPr>
              <a:t>y</a:t>
            </a:r>
            <a:r>
              <a:rPr sz="1400" spc="18" dirty="0">
                <a:latin typeface="Arial"/>
                <a:cs typeface="Arial"/>
              </a:rPr>
              <a:t>s</a:t>
            </a:r>
            <a:r>
              <a:rPr sz="1400" spc="-4" dirty="0">
                <a:latin typeface="Arial"/>
                <a:cs typeface="Arial"/>
              </a:rPr>
              <a:t>t</a:t>
            </a:r>
            <a:r>
              <a:rPr sz="1400" spc="13" dirty="0">
                <a:latin typeface="Arial"/>
                <a:cs typeface="Arial"/>
              </a:rPr>
              <a:t>é</a:t>
            </a:r>
            <a:r>
              <a:rPr sz="1400" spc="35" dirty="0">
                <a:latin typeface="Arial"/>
                <a:cs typeface="Arial"/>
              </a:rPr>
              <a:t>m</a:t>
            </a:r>
            <a:r>
              <a:rPr sz="1400" spc="9" dirty="0">
                <a:latin typeface="Arial"/>
                <a:cs typeface="Arial"/>
              </a:rPr>
              <a:t>iq</a:t>
            </a:r>
            <a:r>
              <a:rPr sz="1400" spc="39" dirty="0">
                <a:latin typeface="Arial"/>
                <a:cs typeface="Arial"/>
              </a:rPr>
              <a:t>u</a:t>
            </a:r>
            <a:r>
              <a:rPr sz="1400" spc="9" dirty="0"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  <a:p>
            <a:pPr marL="11135" marR="622467" algn="ctr">
              <a:lnSpc>
                <a:spcPct val="105300"/>
              </a:lnSpc>
              <a:buFont typeface="Book Antiqua"/>
              <a:buChar char="-"/>
              <a:tabLst>
                <a:tab pos="75720" algn="l"/>
              </a:tabLst>
            </a:pPr>
            <a:r>
              <a:rPr sz="1400" spc="18" dirty="0">
                <a:latin typeface="Arial"/>
                <a:cs typeface="Arial"/>
              </a:rPr>
              <a:t>U</a:t>
            </a:r>
            <a:r>
              <a:rPr sz="1400" spc="35" dirty="0">
                <a:latin typeface="Arial"/>
                <a:cs typeface="Arial"/>
              </a:rPr>
              <a:t>n</a:t>
            </a:r>
            <a:r>
              <a:rPr sz="1400" spc="9" dirty="0">
                <a:latin typeface="Arial"/>
                <a:cs typeface="Arial"/>
              </a:rPr>
              <a:t>e d</a:t>
            </a:r>
            <a:r>
              <a:rPr sz="1400" spc="13" dirty="0">
                <a:latin typeface="Arial"/>
                <a:cs typeface="Arial"/>
              </a:rPr>
              <a:t>é</a:t>
            </a:r>
            <a:r>
              <a:rPr sz="1400" spc="35" dirty="0">
                <a:latin typeface="Arial"/>
                <a:cs typeface="Arial"/>
              </a:rPr>
              <a:t>m</a:t>
            </a:r>
            <a:r>
              <a:rPr sz="1400" spc="18" dirty="0">
                <a:latin typeface="Arial"/>
                <a:cs typeface="Arial"/>
              </a:rPr>
              <a:t>a</a:t>
            </a:r>
            <a:r>
              <a:rPr sz="1400" spc="22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13" dirty="0">
                <a:latin typeface="Arial"/>
                <a:cs typeface="Arial"/>
              </a:rPr>
              <a:t>he</a:t>
            </a:r>
            <a:r>
              <a:rPr sz="1400" spc="31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:</a:t>
            </a:r>
            <a:r>
              <a:rPr sz="1400" spc="18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c</a:t>
            </a:r>
            <a:r>
              <a:rPr sz="1400" spc="22" dirty="0">
                <a:latin typeface="Arial"/>
                <a:cs typeface="Arial"/>
              </a:rPr>
              <a:t>o</a:t>
            </a:r>
            <a:r>
              <a:rPr sz="1400" spc="35" dirty="0">
                <a:latin typeface="Arial"/>
                <a:cs typeface="Arial"/>
              </a:rPr>
              <a:t>m</a:t>
            </a:r>
            <a:r>
              <a:rPr sz="1400" spc="18" dirty="0">
                <a:latin typeface="Arial"/>
                <a:cs typeface="Arial"/>
              </a:rPr>
              <a:t>p</a:t>
            </a:r>
            <a:r>
              <a:rPr sz="1400" spc="4" dirty="0">
                <a:latin typeface="Arial"/>
                <a:cs typeface="Arial"/>
              </a:rPr>
              <a:t>l</a:t>
            </a:r>
            <a:r>
              <a:rPr sz="1400" spc="13" dirty="0">
                <a:latin typeface="Arial"/>
                <a:cs typeface="Arial"/>
              </a:rPr>
              <a:t>e</a:t>
            </a:r>
            <a:r>
              <a:rPr sz="1400" spc="4" dirty="0">
                <a:latin typeface="Arial"/>
                <a:cs typeface="Arial"/>
              </a:rPr>
              <a:t>x</a:t>
            </a:r>
            <a:r>
              <a:rPr sz="1400" spc="26" dirty="0">
                <a:latin typeface="Arial"/>
                <a:cs typeface="Arial"/>
              </a:rPr>
              <a:t>i</a:t>
            </a:r>
            <a:r>
              <a:rPr sz="1400" spc="-4" dirty="0">
                <a:latin typeface="Arial"/>
                <a:cs typeface="Arial"/>
              </a:rPr>
              <a:t>t</a:t>
            </a:r>
            <a:r>
              <a:rPr sz="1400" spc="9" dirty="0">
                <a:latin typeface="Arial"/>
                <a:cs typeface="Arial"/>
              </a:rPr>
              <a:t>é</a:t>
            </a:r>
            <a:r>
              <a:rPr sz="1400" spc="26" dirty="0">
                <a:latin typeface="Arial"/>
                <a:cs typeface="Arial"/>
              </a:rPr>
              <a:t> </a:t>
            </a:r>
            <a:r>
              <a:rPr sz="1400" spc="18" dirty="0" smtClean="0">
                <a:latin typeface="Arial"/>
                <a:cs typeface="Arial"/>
              </a:rPr>
              <a:t>t</a:t>
            </a:r>
            <a:r>
              <a:rPr sz="1400" spc="4" dirty="0" smtClean="0">
                <a:latin typeface="Arial"/>
                <a:cs typeface="Arial"/>
              </a:rPr>
              <a:t>r</a:t>
            </a:r>
            <a:r>
              <a:rPr sz="1400" spc="18" dirty="0" smtClean="0">
                <a:latin typeface="Arial"/>
                <a:cs typeface="Arial"/>
              </a:rPr>
              <a:t>a</a:t>
            </a:r>
            <a:r>
              <a:rPr sz="1400" spc="13" dirty="0" smtClean="0">
                <a:latin typeface="Arial"/>
                <a:cs typeface="Arial"/>
              </a:rPr>
              <a:t>n</a:t>
            </a:r>
            <a:r>
              <a:rPr sz="1400" spc="18" dirty="0" smtClean="0">
                <a:latin typeface="Arial"/>
                <a:cs typeface="Arial"/>
              </a:rPr>
              <a:t>s</a:t>
            </a:r>
            <a:r>
              <a:rPr sz="1400" spc="9" dirty="0" smtClean="0">
                <a:latin typeface="Arial"/>
                <a:cs typeface="Arial"/>
              </a:rPr>
              <a:t>d</a:t>
            </a:r>
            <a:r>
              <a:rPr sz="1400" spc="4" dirty="0" smtClean="0">
                <a:latin typeface="Arial"/>
                <a:cs typeface="Arial"/>
              </a:rPr>
              <a:t>i</a:t>
            </a:r>
            <a:r>
              <a:rPr sz="1400" spc="18" dirty="0" smtClean="0">
                <a:latin typeface="Arial"/>
                <a:cs typeface="Arial"/>
              </a:rPr>
              <a:t>s</a:t>
            </a:r>
            <a:r>
              <a:rPr sz="1400" spc="22" dirty="0" smtClean="0">
                <a:latin typeface="Arial"/>
                <a:cs typeface="Arial"/>
              </a:rPr>
              <a:t>c</a:t>
            </a:r>
            <a:r>
              <a:rPr sz="1400" spc="4" dirty="0" smtClean="0">
                <a:latin typeface="Arial"/>
                <a:cs typeface="Arial"/>
              </a:rPr>
              <a:t>i</a:t>
            </a:r>
            <a:r>
              <a:rPr sz="1400" spc="18" dirty="0" smtClean="0">
                <a:latin typeface="Arial"/>
                <a:cs typeface="Arial"/>
              </a:rPr>
              <a:t>p</a:t>
            </a:r>
            <a:r>
              <a:rPr sz="1400" spc="9" dirty="0" smtClean="0">
                <a:latin typeface="Arial"/>
                <a:cs typeface="Arial"/>
              </a:rPr>
              <a:t>lin</a:t>
            </a:r>
            <a:r>
              <a:rPr sz="1400" spc="18" dirty="0" smtClean="0">
                <a:latin typeface="Arial"/>
                <a:cs typeface="Arial"/>
              </a:rPr>
              <a:t>a</a:t>
            </a:r>
            <a:r>
              <a:rPr sz="1400" spc="4" dirty="0" smtClean="0">
                <a:latin typeface="Arial"/>
                <a:cs typeface="Arial"/>
              </a:rPr>
              <a:t>r</a:t>
            </a:r>
            <a:r>
              <a:rPr sz="1400" spc="26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9" dirty="0" smtClean="0">
                <a:latin typeface="Arial"/>
                <a:cs typeface="Arial"/>
              </a:rPr>
              <a:t>é</a:t>
            </a:r>
            <a:endParaRPr sz="1400" dirty="0">
              <a:latin typeface="Arial"/>
              <a:cs typeface="Arial"/>
            </a:endParaRPr>
          </a:p>
          <a:p>
            <a:pPr marL="11135" marR="314574" algn="ctr">
              <a:lnSpc>
                <a:spcPct val="105300"/>
              </a:lnSpc>
              <a:spcBef>
                <a:spcPts val="18"/>
              </a:spcBef>
              <a:buFont typeface="Book Antiqua"/>
              <a:buChar char="-"/>
              <a:tabLst>
                <a:tab pos="75720" algn="l"/>
              </a:tabLst>
            </a:pPr>
            <a:r>
              <a:rPr sz="1400" spc="18" dirty="0">
                <a:latin typeface="Arial"/>
                <a:cs typeface="Arial"/>
              </a:rPr>
              <a:t>De</a:t>
            </a:r>
            <a:r>
              <a:rPr sz="1400" spc="9" dirty="0">
                <a:latin typeface="Arial"/>
                <a:cs typeface="Arial"/>
              </a:rPr>
              <a:t>s</a:t>
            </a:r>
            <a:r>
              <a:rPr sz="1400" spc="13" dirty="0">
                <a:latin typeface="Arial"/>
                <a:cs typeface="Arial"/>
              </a:rPr>
              <a:t> </a:t>
            </a:r>
            <a:r>
              <a:rPr sz="1400" spc="26" dirty="0">
                <a:latin typeface="Arial"/>
                <a:cs typeface="Arial"/>
              </a:rPr>
              <a:t>d</a:t>
            </a:r>
            <a:r>
              <a:rPr sz="1400" spc="4" dirty="0">
                <a:latin typeface="Arial"/>
                <a:cs typeface="Arial"/>
              </a:rPr>
              <a:t>i</a:t>
            </a:r>
            <a:r>
              <a:rPr sz="1400" spc="35" dirty="0">
                <a:latin typeface="Arial"/>
                <a:cs typeface="Arial"/>
              </a:rPr>
              <a:t>m</a:t>
            </a:r>
            <a:r>
              <a:rPr sz="1400" spc="13" dirty="0">
                <a:latin typeface="Arial"/>
                <a:cs typeface="Arial"/>
              </a:rPr>
              <a:t>en</a:t>
            </a:r>
            <a:r>
              <a:rPr sz="1400" spc="22" dirty="0">
                <a:latin typeface="Arial"/>
                <a:cs typeface="Arial"/>
              </a:rPr>
              <a:t>s</a:t>
            </a:r>
            <a:r>
              <a:rPr sz="1400" spc="4" dirty="0">
                <a:latin typeface="Arial"/>
                <a:cs typeface="Arial"/>
              </a:rPr>
              <a:t>io</a:t>
            </a:r>
            <a:r>
              <a:rPr sz="1400" spc="35" dirty="0">
                <a:latin typeface="Arial"/>
                <a:cs typeface="Arial"/>
              </a:rPr>
              <a:t>n</a:t>
            </a:r>
            <a:r>
              <a:rPr sz="1400" spc="9" dirty="0">
                <a:latin typeface="Arial"/>
                <a:cs typeface="Arial"/>
              </a:rPr>
              <a:t>s</a:t>
            </a:r>
            <a:r>
              <a:rPr sz="1400" spc="13" dirty="0">
                <a:latin typeface="Arial"/>
                <a:cs typeface="Arial"/>
              </a:rPr>
              <a:t> </a:t>
            </a:r>
            <a:r>
              <a:rPr sz="1400" spc="9" dirty="0">
                <a:latin typeface="Arial"/>
                <a:cs typeface="Arial"/>
              </a:rPr>
              <a:t>(</a:t>
            </a:r>
            <a:r>
              <a:rPr sz="1400" spc="13" dirty="0">
                <a:latin typeface="Arial"/>
                <a:cs typeface="Arial"/>
              </a:rPr>
              <a:t>é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22" dirty="0">
                <a:latin typeface="Arial"/>
                <a:cs typeface="Arial"/>
              </a:rPr>
              <a:t>o</a:t>
            </a:r>
            <a:r>
              <a:rPr sz="1400" spc="13" dirty="0">
                <a:latin typeface="Arial"/>
                <a:cs typeface="Arial"/>
              </a:rPr>
              <a:t>n</a:t>
            </a:r>
            <a:r>
              <a:rPr sz="1400" spc="22" dirty="0">
                <a:latin typeface="Arial"/>
                <a:cs typeface="Arial"/>
              </a:rPr>
              <a:t>o</a:t>
            </a:r>
            <a:r>
              <a:rPr sz="1400" spc="35" dirty="0">
                <a:latin typeface="Arial"/>
                <a:cs typeface="Arial"/>
              </a:rPr>
              <a:t>m</a:t>
            </a:r>
            <a:r>
              <a:rPr sz="1400" spc="9" dirty="0">
                <a:latin typeface="Arial"/>
                <a:cs typeface="Arial"/>
              </a:rPr>
              <a:t>iq</a:t>
            </a:r>
            <a:r>
              <a:rPr sz="1400" spc="18" dirty="0">
                <a:latin typeface="Arial"/>
                <a:cs typeface="Arial"/>
              </a:rPr>
              <a:t>ue</a:t>
            </a:r>
            <a:r>
              <a:rPr sz="1400" spc="4" dirty="0">
                <a:latin typeface="Arial"/>
                <a:cs typeface="Arial"/>
              </a:rPr>
              <a:t>, </a:t>
            </a:r>
            <a:r>
              <a:rPr sz="1400" spc="13" dirty="0">
                <a:latin typeface="Arial"/>
                <a:cs typeface="Arial"/>
              </a:rPr>
              <a:t>en</a:t>
            </a:r>
            <a:r>
              <a:rPr sz="1400" spc="26" dirty="0">
                <a:latin typeface="Arial"/>
                <a:cs typeface="Arial"/>
              </a:rPr>
              <a:t>v</a:t>
            </a:r>
            <a:r>
              <a:rPr sz="1400" spc="4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22" dirty="0">
                <a:latin typeface="Arial"/>
                <a:cs typeface="Arial"/>
              </a:rPr>
              <a:t>o</a:t>
            </a:r>
            <a:r>
              <a:rPr sz="1400" spc="13" dirty="0">
                <a:latin typeface="Arial"/>
                <a:cs typeface="Arial"/>
              </a:rPr>
              <a:t>n</a:t>
            </a:r>
            <a:r>
              <a:rPr sz="1400" spc="35" dirty="0">
                <a:latin typeface="Arial"/>
                <a:cs typeface="Arial"/>
              </a:rPr>
              <a:t>n</a:t>
            </a:r>
            <a:r>
              <a:rPr sz="1400" spc="13" dirty="0">
                <a:latin typeface="Arial"/>
                <a:cs typeface="Arial"/>
              </a:rPr>
              <a:t>e</a:t>
            </a:r>
            <a:r>
              <a:rPr sz="1400" spc="18" dirty="0">
                <a:latin typeface="Arial"/>
                <a:cs typeface="Arial"/>
              </a:rPr>
              <a:t>m</a:t>
            </a:r>
            <a:r>
              <a:rPr sz="1400" spc="13" dirty="0">
                <a:latin typeface="Arial"/>
                <a:cs typeface="Arial"/>
              </a:rPr>
              <a:t>e</a:t>
            </a:r>
            <a:r>
              <a:rPr sz="1400" spc="35" dirty="0">
                <a:latin typeface="Arial"/>
                <a:cs typeface="Arial"/>
              </a:rPr>
              <a:t>n</a:t>
            </a:r>
            <a:r>
              <a:rPr sz="1400" spc="-4" dirty="0">
                <a:latin typeface="Arial"/>
                <a:cs typeface="Arial"/>
              </a:rPr>
              <a:t>t</a:t>
            </a:r>
            <a:r>
              <a:rPr sz="1400" spc="18" dirty="0">
                <a:latin typeface="Arial"/>
                <a:cs typeface="Arial"/>
              </a:rPr>
              <a:t>a</a:t>
            </a:r>
            <a:r>
              <a:rPr sz="1400" spc="4" dirty="0">
                <a:latin typeface="Arial"/>
                <a:cs typeface="Arial"/>
              </a:rPr>
              <a:t>l</a:t>
            </a:r>
            <a:r>
              <a:rPr sz="1400" spc="13" dirty="0">
                <a:latin typeface="Arial"/>
                <a:cs typeface="Arial"/>
              </a:rPr>
              <a:t>e</a:t>
            </a:r>
            <a:r>
              <a:rPr sz="1400" spc="4" dirty="0">
                <a:latin typeface="Arial"/>
                <a:cs typeface="Arial"/>
              </a:rPr>
              <a:t>,</a:t>
            </a:r>
            <a:r>
              <a:rPr sz="1400" spc="18" dirty="0">
                <a:latin typeface="Arial"/>
                <a:cs typeface="Arial"/>
              </a:rPr>
              <a:t> s</a:t>
            </a:r>
            <a:r>
              <a:rPr sz="1400" spc="4" dirty="0">
                <a:latin typeface="Arial"/>
                <a:cs typeface="Arial"/>
              </a:rPr>
              <a:t>o</a:t>
            </a:r>
            <a:r>
              <a:rPr sz="1400" spc="22" dirty="0">
                <a:latin typeface="Arial"/>
                <a:cs typeface="Arial"/>
              </a:rPr>
              <a:t>c</a:t>
            </a:r>
            <a:r>
              <a:rPr sz="1400" spc="4" dirty="0">
                <a:latin typeface="Arial"/>
                <a:cs typeface="Arial"/>
              </a:rPr>
              <a:t>i</a:t>
            </a:r>
            <a:r>
              <a:rPr sz="1400" spc="18" dirty="0">
                <a:latin typeface="Arial"/>
                <a:cs typeface="Arial"/>
              </a:rPr>
              <a:t>a</a:t>
            </a:r>
            <a:r>
              <a:rPr sz="1400" spc="4" dirty="0">
                <a:latin typeface="Arial"/>
                <a:cs typeface="Arial"/>
              </a:rPr>
              <a:t>l</a:t>
            </a:r>
            <a:r>
              <a:rPr sz="1400" spc="13" dirty="0">
                <a:latin typeface="Arial"/>
                <a:cs typeface="Arial"/>
              </a:rPr>
              <a:t>e</a:t>
            </a:r>
            <a:r>
              <a:rPr sz="1400" spc="4" dirty="0">
                <a:latin typeface="Arial"/>
                <a:cs typeface="Arial"/>
              </a:rPr>
              <a:t>,</a:t>
            </a:r>
            <a:r>
              <a:rPr sz="1400" spc="18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c</a:t>
            </a:r>
            <a:r>
              <a:rPr sz="1400" spc="18" dirty="0">
                <a:latin typeface="Arial"/>
                <a:cs typeface="Arial"/>
              </a:rPr>
              <a:t>u</a:t>
            </a:r>
            <a:r>
              <a:rPr sz="1400" spc="4" dirty="0">
                <a:latin typeface="Arial"/>
                <a:cs typeface="Arial"/>
              </a:rPr>
              <a:t>l</a:t>
            </a:r>
            <a:r>
              <a:rPr sz="1400" spc="18" dirty="0">
                <a:latin typeface="Arial"/>
                <a:cs typeface="Arial"/>
              </a:rPr>
              <a:t>tu</a:t>
            </a:r>
            <a:r>
              <a:rPr sz="1400" spc="22" dirty="0">
                <a:latin typeface="Arial"/>
                <a:cs typeface="Arial"/>
              </a:rPr>
              <a:t>r</a:t>
            </a:r>
            <a:r>
              <a:rPr sz="1400" spc="13" dirty="0">
                <a:latin typeface="Arial"/>
                <a:cs typeface="Arial"/>
              </a:rPr>
              <a:t>e</a:t>
            </a:r>
            <a:r>
              <a:rPr sz="1400" spc="4" dirty="0">
                <a:latin typeface="Arial"/>
                <a:cs typeface="Arial"/>
              </a:rPr>
              <a:t>ll</a:t>
            </a:r>
            <a:r>
              <a:rPr sz="1400" spc="13" dirty="0">
                <a:latin typeface="Arial"/>
                <a:cs typeface="Arial"/>
              </a:rPr>
              <a:t>e,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spc="13" dirty="0">
                <a:latin typeface="Arial"/>
                <a:cs typeface="Arial"/>
              </a:rPr>
              <a:t>g</a:t>
            </a:r>
            <a:r>
              <a:rPr sz="1400" spc="22" dirty="0">
                <a:latin typeface="Arial"/>
                <a:cs typeface="Arial"/>
              </a:rPr>
              <a:t>o</a:t>
            </a:r>
            <a:r>
              <a:rPr sz="1400" spc="18" dirty="0">
                <a:latin typeface="Arial"/>
                <a:cs typeface="Arial"/>
              </a:rPr>
              <a:t>u</a:t>
            </a:r>
            <a:r>
              <a:rPr sz="1400" spc="22" dirty="0">
                <a:latin typeface="Arial"/>
                <a:cs typeface="Arial"/>
              </a:rPr>
              <a:t>v</a:t>
            </a:r>
            <a:r>
              <a:rPr sz="1400" spc="13" dirty="0">
                <a:latin typeface="Arial"/>
                <a:cs typeface="Arial"/>
              </a:rPr>
              <a:t>e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spc="13" dirty="0">
                <a:latin typeface="Arial"/>
                <a:cs typeface="Arial"/>
              </a:rPr>
              <a:t>n</a:t>
            </a:r>
            <a:r>
              <a:rPr sz="1400" spc="18" dirty="0">
                <a:latin typeface="Arial"/>
                <a:cs typeface="Arial"/>
              </a:rPr>
              <a:t>a</a:t>
            </a:r>
            <a:r>
              <a:rPr sz="1400" spc="13" dirty="0">
                <a:latin typeface="Arial"/>
                <a:cs typeface="Arial"/>
              </a:rPr>
              <a:t>n</a:t>
            </a:r>
            <a:r>
              <a:rPr sz="1400" spc="22" dirty="0">
                <a:latin typeface="Arial"/>
                <a:cs typeface="Arial"/>
              </a:rPr>
              <a:t>c</a:t>
            </a:r>
            <a:r>
              <a:rPr sz="1400" spc="13" dirty="0">
                <a:latin typeface="Arial"/>
                <a:cs typeface="Arial"/>
              </a:rPr>
              <a:t>e</a:t>
            </a:r>
            <a:r>
              <a:rPr sz="1400" spc="4" dirty="0"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  <a:p>
            <a:pPr marL="75164" indent="-64028" algn="ctr">
              <a:spcBef>
                <a:spcPts val="53"/>
              </a:spcBef>
              <a:buFont typeface="Book Antiqua"/>
              <a:buChar char="-"/>
              <a:tabLst>
                <a:tab pos="75720" algn="l"/>
              </a:tabLst>
            </a:pPr>
            <a:r>
              <a:rPr sz="1400" spc="18" dirty="0">
                <a:latin typeface="Arial"/>
                <a:cs typeface="Arial"/>
              </a:rPr>
              <a:t>U</a:t>
            </a:r>
            <a:r>
              <a:rPr sz="1400" spc="35" dirty="0">
                <a:latin typeface="Arial"/>
                <a:cs typeface="Arial"/>
              </a:rPr>
              <a:t>n</a:t>
            </a:r>
            <a:r>
              <a:rPr sz="1400" spc="9" dirty="0">
                <a:latin typeface="Arial"/>
                <a:cs typeface="Arial"/>
              </a:rPr>
              <a:t>e </a:t>
            </a:r>
            <a:r>
              <a:rPr sz="1400" spc="13" dirty="0">
                <a:latin typeface="Arial"/>
                <a:cs typeface="Arial"/>
              </a:rPr>
              <a:t>é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35" dirty="0">
                <a:latin typeface="Arial"/>
                <a:cs typeface="Arial"/>
              </a:rPr>
              <a:t>h</a:t>
            </a:r>
            <a:r>
              <a:rPr sz="1400" spc="18" dirty="0">
                <a:latin typeface="Arial"/>
                <a:cs typeface="Arial"/>
              </a:rPr>
              <a:t>e</a:t>
            </a:r>
            <a:r>
              <a:rPr sz="1400" spc="9" dirty="0">
                <a:latin typeface="Arial"/>
                <a:cs typeface="Arial"/>
              </a:rPr>
              <a:t>lle</a:t>
            </a:r>
            <a:r>
              <a:rPr sz="1400" spc="31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18" dirty="0">
                <a:latin typeface="Arial"/>
                <a:cs typeface="Arial"/>
              </a:rPr>
              <a:t>pat</a:t>
            </a:r>
            <a:r>
              <a:rPr sz="1400" spc="4" dirty="0">
                <a:latin typeface="Arial"/>
                <a:cs typeface="Arial"/>
              </a:rPr>
              <a:t>i</a:t>
            </a:r>
            <a:r>
              <a:rPr sz="1400" spc="22" dirty="0">
                <a:latin typeface="Arial"/>
                <a:cs typeface="Arial"/>
              </a:rPr>
              <a:t>o</a:t>
            </a:r>
            <a:r>
              <a:rPr sz="1400" spc="-13" dirty="0">
                <a:latin typeface="Arial"/>
                <a:cs typeface="Arial"/>
              </a:rPr>
              <a:t>-</a:t>
            </a:r>
            <a:r>
              <a:rPr sz="1400" spc="18" dirty="0">
                <a:latin typeface="Arial"/>
                <a:cs typeface="Arial"/>
              </a:rPr>
              <a:t>t</a:t>
            </a:r>
            <a:r>
              <a:rPr sz="1400" spc="13" dirty="0">
                <a:latin typeface="Arial"/>
                <a:cs typeface="Arial"/>
              </a:rPr>
              <a:t>em</a:t>
            </a:r>
            <a:r>
              <a:rPr sz="1400" spc="18" dirty="0">
                <a:latin typeface="Arial"/>
                <a:cs typeface="Arial"/>
              </a:rPr>
              <a:t>p</a:t>
            </a:r>
            <a:r>
              <a:rPr sz="1400" spc="22" dirty="0">
                <a:latin typeface="Arial"/>
                <a:cs typeface="Arial"/>
              </a:rPr>
              <a:t>or</a:t>
            </a:r>
            <a:r>
              <a:rPr sz="1400" spc="13" dirty="0">
                <a:latin typeface="Arial"/>
                <a:cs typeface="Arial"/>
              </a:rPr>
              <a:t>e</a:t>
            </a:r>
            <a:r>
              <a:rPr sz="1400" spc="9" dirty="0">
                <a:latin typeface="Arial"/>
                <a:cs typeface="Arial"/>
              </a:rPr>
              <a:t>lle</a:t>
            </a:r>
            <a:endParaRPr sz="1400" dirty="0">
              <a:latin typeface="Arial"/>
              <a:cs typeface="Arial"/>
            </a:endParaRPr>
          </a:p>
          <a:p>
            <a:pPr marL="75164" indent="-64028" algn="ctr">
              <a:spcBef>
                <a:spcPts val="75"/>
              </a:spcBef>
              <a:buFont typeface="Book Antiqua"/>
              <a:buChar char="-"/>
              <a:tabLst>
                <a:tab pos="75720" algn="l"/>
              </a:tabLst>
            </a:pPr>
            <a:r>
              <a:rPr sz="1400" spc="18" dirty="0">
                <a:latin typeface="Arial"/>
                <a:cs typeface="Arial"/>
              </a:rPr>
              <a:t>De</a:t>
            </a:r>
            <a:r>
              <a:rPr sz="1400" spc="9" dirty="0">
                <a:latin typeface="Arial"/>
                <a:cs typeface="Arial"/>
              </a:rPr>
              <a:t>s</a:t>
            </a:r>
            <a:r>
              <a:rPr sz="1400" spc="13" dirty="0">
                <a:latin typeface="Arial"/>
                <a:cs typeface="Arial"/>
              </a:rPr>
              <a:t> </a:t>
            </a:r>
            <a:r>
              <a:rPr sz="1400" spc="18" dirty="0">
                <a:latin typeface="Arial"/>
                <a:cs typeface="Arial"/>
              </a:rPr>
              <a:t>p</a:t>
            </a:r>
            <a:r>
              <a:rPr sz="1400" spc="22" dirty="0">
                <a:latin typeface="Arial"/>
                <a:cs typeface="Arial"/>
              </a:rPr>
              <a:t>r</a:t>
            </a:r>
            <a:r>
              <a:rPr sz="1400" spc="9" dirty="0">
                <a:latin typeface="Arial"/>
                <a:cs typeface="Arial"/>
              </a:rPr>
              <a:t>in</a:t>
            </a:r>
            <a:r>
              <a:rPr sz="1400" spc="22" dirty="0">
                <a:latin typeface="Arial"/>
                <a:cs typeface="Arial"/>
              </a:rPr>
              <a:t>c</a:t>
            </a:r>
            <a:r>
              <a:rPr sz="1400" spc="4" dirty="0">
                <a:latin typeface="Arial"/>
                <a:cs typeface="Arial"/>
              </a:rPr>
              <a:t>i</a:t>
            </a:r>
            <a:r>
              <a:rPr sz="1400" spc="18" dirty="0">
                <a:latin typeface="Arial"/>
                <a:cs typeface="Arial"/>
              </a:rPr>
              <a:t>p</a:t>
            </a:r>
            <a:r>
              <a:rPr sz="1400" spc="13" dirty="0">
                <a:latin typeface="Arial"/>
                <a:cs typeface="Arial"/>
              </a:rPr>
              <a:t>e</a:t>
            </a:r>
            <a:r>
              <a:rPr sz="1400" spc="9" dirty="0">
                <a:latin typeface="Arial"/>
                <a:cs typeface="Arial"/>
              </a:rPr>
              <a:t>s</a:t>
            </a:r>
            <a:r>
              <a:rPr sz="1400" spc="13" dirty="0">
                <a:latin typeface="Arial"/>
                <a:cs typeface="Arial"/>
              </a:rPr>
              <a:t> e</a:t>
            </a:r>
            <a:r>
              <a:rPr sz="1400" spc="4" dirty="0">
                <a:latin typeface="Arial"/>
                <a:cs typeface="Arial"/>
              </a:rPr>
              <a:t>t</a:t>
            </a:r>
            <a:r>
              <a:rPr sz="1400" spc="13" dirty="0">
                <a:latin typeface="Arial"/>
                <a:cs typeface="Arial"/>
              </a:rPr>
              <a:t> </a:t>
            </a:r>
            <a:r>
              <a:rPr sz="1400" spc="9" dirty="0">
                <a:latin typeface="Arial"/>
                <a:cs typeface="Arial"/>
              </a:rPr>
              <a:t>d</a:t>
            </a:r>
            <a:r>
              <a:rPr sz="1400" spc="13" dirty="0">
                <a:latin typeface="Arial"/>
                <a:cs typeface="Arial"/>
              </a:rPr>
              <a:t>e</a:t>
            </a:r>
            <a:r>
              <a:rPr sz="1400" spc="9" dirty="0">
                <a:latin typeface="Arial"/>
                <a:cs typeface="Arial"/>
              </a:rPr>
              <a:t>s</a:t>
            </a:r>
            <a:r>
              <a:rPr sz="1400" spc="13" dirty="0">
                <a:latin typeface="Arial"/>
                <a:cs typeface="Arial"/>
              </a:rPr>
              <a:t> </a:t>
            </a:r>
            <a:r>
              <a:rPr sz="1400" spc="26" dirty="0">
                <a:latin typeface="Arial"/>
                <a:cs typeface="Arial"/>
              </a:rPr>
              <a:t>v</a:t>
            </a:r>
            <a:r>
              <a:rPr sz="1400" spc="18" dirty="0">
                <a:latin typeface="Arial"/>
                <a:cs typeface="Arial"/>
              </a:rPr>
              <a:t>a</a:t>
            </a:r>
            <a:r>
              <a:rPr sz="1400" spc="4" dirty="0">
                <a:latin typeface="Arial"/>
                <a:cs typeface="Arial"/>
              </a:rPr>
              <a:t>l</a:t>
            </a:r>
            <a:r>
              <a:rPr sz="1400" spc="18" dirty="0">
                <a:latin typeface="Arial"/>
                <a:cs typeface="Arial"/>
              </a:rPr>
              <a:t>eu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spc="9" dirty="0">
                <a:latin typeface="Arial"/>
                <a:cs typeface="Arial"/>
              </a:rPr>
              <a:t>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45958" y="965494"/>
            <a:ext cx="2638946" cy="3758261"/>
          </a:xfrm>
          <a:custGeom>
            <a:avLst/>
            <a:gdLst/>
            <a:ahLst/>
            <a:cxnLst/>
            <a:rect l="l" t="t" r="r" b="b"/>
            <a:pathLst>
              <a:path w="3086100" h="1828800">
                <a:moveTo>
                  <a:pt x="0" y="0"/>
                </a:moveTo>
                <a:lnTo>
                  <a:pt x="3086099" y="0"/>
                </a:lnTo>
                <a:lnTo>
                  <a:pt x="3086099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1" name="object 11"/>
          <p:cNvSpPr txBox="1"/>
          <p:nvPr/>
        </p:nvSpPr>
        <p:spPr>
          <a:xfrm>
            <a:off x="6413288" y="1108801"/>
            <a:ext cx="2473876" cy="151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61"/>
            <a:r>
              <a:rPr sz="1400" b="1" spc="-4" dirty="0" smtClean="0">
                <a:latin typeface="Arial"/>
                <a:cs typeface="Arial"/>
              </a:rPr>
              <a:t>R</a:t>
            </a:r>
            <a:r>
              <a:rPr sz="1400" b="1" spc="9" dirty="0" smtClean="0">
                <a:latin typeface="Arial"/>
                <a:cs typeface="Arial"/>
              </a:rPr>
              <a:t>E</a:t>
            </a:r>
            <a:r>
              <a:rPr sz="1400" b="1" spc="-22" dirty="0" smtClean="0">
                <a:latin typeface="Arial"/>
                <a:cs typeface="Arial"/>
              </a:rPr>
              <a:t>P</a:t>
            </a:r>
            <a:r>
              <a:rPr sz="1400" b="1" spc="-4" dirty="0" smtClean="0">
                <a:latin typeface="Arial"/>
                <a:cs typeface="Arial"/>
              </a:rPr>
              <a:t>R</a:t>
            </a:r>
            <a:r>
              <a:rPr sz="1400" b="1" spc="9" dirty="0" smtClean="0">
                <a:latin typeface="Arial"/>
                <a:cs typeface="Arial"/>
              </a:rPr>
              <a:t>E</a:t>
            </a:r>
            <a:r>
              <a:rPr sz="1400" b="1" spc="-22" dirty="0" smtClean="0">
                <a:latin typeface="Arial"/>
                <a:cs typeface="Arial"/>
              </a:rPr>
              <a:t>S</a:t>
            </a:r>
            <a:r>
              <a:rPr sz="1400" b="1" dirty="0" smtClean="0">
                <a:latin typeface="Arial"/>
                <a:cs typeface="Arial"/>
              </a:rPr>
              <a:t>E</a:t>
            </a:r>
            <a:r>
              <a:rPr sz="1400" b="1" spc="4" dirty="0" smtClean="0">
                <a:latin typeface="Arial"/>
                <a:cs typeface="Arial"/>
              </a:rPr>
              <a:t>N</a:t>
            </a:r>
            <a:r>
              <a:rPr sz="1400" b="1" spc="-18" dirty="0" smtClean="0">
                <a:latin typeface="Arial"/>
                <a:cs typeface="Arial"/>
              </a:rPr>
              <a:t>T</a:t>
            </a:r>
            <a:r>
              <a:rPr sz="1400" b="1" spc="-9" dirty="0" smtClean="0">
                <a:latin typeface="Arial"/>
                <a:cs typeface="Arial"/>
              </a:rPr>
              <a:t>A</a:t>
            </a:r>
            <a:r>
              <a:rPr sz="1400" b="1" spc="-18" dirty="0" smtClean="0">
                <a:latin typeface="Arial"/>
                <a:cs typeface="Arial"/>
              </a:rPr>
              <a:t>T</a:t>
            </a:r>
            <a:r>
              <a:rPr sz="1400" b="1" spc="9" dirty="0" smtClean="0">
                <a:latin typeface="Arial"/>
                <a:cs typeface="Arial"/>
              </a:rPr>
              <a:t>I</a:t>
            </a:r>
            <a:r>
              <a:rPr sz="1400" b="1" spc="-18" dirty="0" smtClean="0">
                <a:latin typeface="Arial"/>
                <a:cs typeface="Arial"/>
              </a:rPr>
              <a:t>O</a:t>
            </a:r>
            <a:r>
              <a:rPr sz="1400" b="1" spc="4" dirty="0" smtClean="0">
                <a:latin typeface="Arial"/>
                <a:cs typeface="Arial"/>
              </a:rPr>
              <a:t>N</a:t>
            </a:r>
            <a:r>
              <a:rPr sz="1400" b="1" spc="-9" dirty="0" smtClean="0">
                <a:latin typeface="Arial"/>
                <a:cs typeface="Arial"/>
              </a:rPr>
              <a:t>S</a:t>
            </a:r>
            <a:endParaRPr lang="fr-FR" sz="1400" b="1" spc="-9" dirty="0" smtClean="0">
              <a:latin typeface="Arial"/>
              <a:cs typeface="Arial"/>
            </a:endParaRPr>
          </a:p>
          <a:p>
            <a:pPr marL="609661"/>
            <a:endParaRPr sz="1400" dirty="0">
              <a:latin typeface="Arial"/>
              <a:cs typeface="Arial"/>
            </a:endParaRPr>
          </a:p>
          <a:p>
            <a:pPr marL="11135"/>
            <a:r>
              <a:rPr sz="1400" spc="9" dirty="0">
                <a:latin typeface="Arial"/>
                <a:cs typeface="Arial"/>
              </a:rPr>
              <a:t>E</a:t>
            </a:r>
            <a:r>
              <a:rPr sz="1400" spc="-9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18" dirty="0">
                <a:latin typeface="Arial"/>
                <a:cs typeface="Arial"/>
              </a:rPr>
              <a:t>mo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18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3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e</a:t>
            </a:r>
          </a:p>
          <a:p>
            <a:pPr marL="11135" marR="4454">
              <a:spcBef>
                <a:spcPts val="22"/>
              </a:spcBef>
              <a:tabLst>
                <a:tab pos="751080" algn="l"/>
                <a:tab pos="1045054" algn="l"/>
                <a:tab pos="1298940" algn="l"/>
              </a:tabLst>
            </a:pPr>
            <a:r>
              <a:rPr sz="1400" spc="-9" dirty="0">
                <a:latin typeface="Arial"/>
                <a:cs typeface="Arial"/>
              </a:rPr>
              <a:t>A</a:t>
            </a:r>
            <a:r>
              <a:rPr sz="1400" spc="-13" dirty="0">
                <a:latin typeface="Arial"/>
                <a:cs typeface="Arial"/>
              </a:rPr>
              <a:t>p</a:t>
            </a:r>
            <a:r>
              <a:rPr sz="1400" spc="-4" dirty="0">
                <a:latin typeface="Arial"/>
                <a:cs typeface="Arial"/>
              </a:rPr>
              <a:t>p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spc="-18" dirty="0">
                <a:latin typeface="Arial"/>
                <a:cs typeface="Arial"/>
              </a:rPr>
              <a:t>o</a:t>
            </a:r>
            <a:r>
              <a:rPr sz="1400" spc="-13" dirty="0">
                <a:latin typeface="Arial"/>
                <a:cs typeface="Arial"/>
              </a:rPr>
              <a:t>c</a:t>
            </a:r>
            <a:r>
              <a:rPr sz="1400" spc="-4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spc="-9" dirty="0">
                <a:latin typeface="Arial"/>
                <a:cs typeface="Arial"/>
              </a:rPr>
              <a:t>s</a:t>
            </a:r>
            <a:r>
              <a:rPr sz="1400" spc="-18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13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3" dirty="0">
                <a:latin typeface="Arial"/>
                <a:cs typeface="Arial"/>
              </a:rPr>
              <a:t>l</a:t>
            </a:r>
            <a:r>
              <a:rPr sz="1400" spc="-18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q</a:t>
            </a:r>
            <a:r>
              <a:rPr sz="1400" spc="-4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3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(</a:t>
            </a:r>
            <a:r>
              <a:rPr sz="1400" spc="-4" dirty="0">
                <a:latin typeface="Arial"/>
                <a:cs typeface="Arial"/>
              </a:rPr>
              <a:t>Du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spc="-18" dirty="0">
                <a:latin typeface="Arial"/>
                <a:cs typeface="Arial"/>
              </a:rPr>
              <a:t>k</a:t>
            </a:r>
            <a:r>
              <a:rPr sz="1400" spc="-4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spc="-18" dirty="0">
                <a:latin typeface="Arial"/>
                <a:cs typeface="Arial"/>
              </a:rPr>
              <a:t>m</a:t>
            </a:r>
            <a:r>
              <a:rPr sz="1400" dirty="0" smtClean="0">
                <a:latin typeface="Arial"/>
                <a:cs typeface="Arial"/>
              </a:rPr>
              <a:t>)</a:t>
            </a:r>
            <a:endParaRPr lang="fr-FR" sz="1400" dirty="0" smtClean="0">
              <a:latin typeface="Arial"/>
              <a:cs typeface="Arial"/>
            </a:endParaRPr>
          </a:p>
          <a:p>
            <a:pPr marL="11135" marR="4454">
              <a:spcBef>
                <a:spcPts val="22"/>
              </a:spcBef>
              <a:tabLst>
                <a:tab pos="751080" algn="l"/>
                <a:tab pos="1045054" algn="l"/>
                <a:tab pos="1298940" algn="l"/>
              </a:tabLst>
            </a:pP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9" dirty="0">
                <a:latin typeface="Arial"/>
                <a:cs typeface="Arial"/>
              </a:rPr>
              <a:t>A</a:t>
            </a:r>
            <a:r>
              <a:rPr sz="1400" spc="-4" dirty="0">
                <a:latin typeface="Arial"/>
                <a:cs typeface="Arial"/>
              </a:rPr>
              <a:t>pp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spc="-18" dirty="0">
                <a:latin typeface="Arial"/>
                <a:cs typeface="Arial"/>
              </a:rPr>
              <a:t>o</a:t>
            </a:r>
            <a:r>
              <a:rPr sz="1400" spc="-13" dirty="0">
                <a:latin typeface="Arial"/>
                <a:cs typeface="Arial"/>
              </a:rPr>
              <a:t>c</a:t>
            </a:r>
            <a:r>
              <a:rPr sz="1400" spc="-4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	</a:t>
            </a:r>
            <a:r>
              <a:rPr sz="1400" spc="-22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	</a:t>
            </a:r>
            <a:r>
              <a:rPr sz="1400" spc="9" dirty="0" smtClean="0">
                <a:latin typeface="Arial"/>
                <a:cs typeface="Arial"/>
              </a:rPr>
              <a:t>l</a:t>
            </a:r>
            <a:r>
              <a:rPr sz="1400" dirty="0" smtClean="0">
                <a:latin typeface="Arial"/>
                <a:cs typeface="Arial"/>
              </a:rPr>
              <a:t>a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</a:t>
            </a:r>
            <a:r>
              <a:rPr sz="1400" spc="4" dirty="0" smtClean="0">
                <a:latin typeface="Arial"/>
                <a:cs typeface="Arial"/>
              </a:rPr>
              <a:t>s</a:t>
            </a:r>
            <a:r>
              <a:rPr sz="1400" spc="-18" dirty="0" smtClean="0">
                <a:latin typeface="Arial"/>
                <a:cs typeface="Arial"/>
              </a:rPr>
              <a:t>y</a:t>
            </a:r>
            <a:r>
              <a:rPr sz="140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h</a:t>
            </a:r>
            <a:r>
              <a:rPr sz="1400" spc="-18" dirty="0" smtClean="0">
                <a:latin typeface="Arial"/>
                <a:cs typeface="Arial"/>
              </a:rPr>
              <a:t>o</a:t>
            </a:r>
            <a:r>
              <a:rPr sz="1400" spc="9" dirty="0" smtClean="0">
                <a:latin typeface="Arial"/>
                <a:cs typeface="Arial"/>
              </a:rPr>
              <a:t>l</a:t>
            </a:r>
            <a:r>
              <a:rPr sz="1400" spc="-18" dirty="0" smtClean="0">
                <a:latin typeface="Arial"/>
                <a:cs typeface="Arial"/>
              </a:rPr>
              <a:t>o</a:t>
            </a:r>
            <a:r>
              <a:rPr sz="1400" dirty="0" smtClean="0">
                <a:latin typeface="Arial"/>
                <a:cs typeface="Arial"/>
              </a:rPr>
              <a:t>g</a:t>
            </a:r>
            <a:r>
              <a:rPr sz="1400" spc="-13" dirty="0" smtClean="0">
                <a:latin typeface="Arial"/>
                <a:cs typeface="Arial"/>
              </a:rPr>
              <a:t>i</a:t>
            </a:r>
            <a:r>
              <a:rPr sz="1400" dirty="0" smtClean="0">
                <a:latin typeface="Arial"/>
                <a:cs typeface="Arial"/>
              </a:rPr>
              <a:t>e</a:t>
            </a:r>
            <a:r>
              <a:rPr lang="fr-FR" sz="1400" dirty="0" smtClean="0">
                <a:latin typeface="Arial"/>
                <a:cs typeface="Arial"/>
              </a:rPr>
              <a:t> sociale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3288" y="2590661"/>
            <a:ext cx="247387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 algn="just"/>
            <a:r>
              <a:rPr sz="1400" spc="4" dirty="0">
                <a:latin typeface="Arial"/>
                <a:cs typeface="Arial"/>
              </a:rPr>
              <a:t>(</a:t>
            </a:r>
            <a:r>
              <a:rPr sz="1400" spc="-18" dirty="0">
                <a:latin typeface="Arial"/>
                <a:cs typeface="Arial"/>
              </a:rPr>
              <a:t>Mo</a:t>
            </a:r>
            <a:r>
              <a:rPr sz="1400" spc="-9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18" dirty="0">
                <a:latin typeface="Arial"/>
                <a:cs typeface="Arial"/>
              </a:rPr>
              <a:t>ov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spc="-13" dirty="0">
                <a:latin typeface="Arial"/>
                <a:cs typeface="Arial"/>
              </a:rPr>
              <a:t>ci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-4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4" dirty="0">
                <a:latin typeface="Arial"/>
                <a:cs typeface="Arial"/>
              </a:rPr>
              <a:t>n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spc="-13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4" dirty="0">
                <a:latin typeface="Arial"/>
                <a:cs typeface="Arial"/>
              </a:rPr>
              <a:t>J</a:t>
            </a:r>
            <a:r>
              <a:rPr sz="1400" spc="-18" dirty="0">
                <a:latin typeface="Arial"/>
                <a:cs typeface="Arial"/>
              </a:rPr>
              <a:t>o</a:t>
            </a:r>
            <a:r>
              <a:rPr sz="1400" spc="-22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9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9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, M</a:t>
            </a:r>
            <a:r>
              <a:rPr sz="1400" spc="-18" dirty="0">
                <a:latin typeface="Arial"/>
                <a:cs typeface="Arial"/>
              </a:rPr>
              <a:t>o</a:t>
            </a:r>
            <a:r>
              <a:rPr sz="1400" spc="-13" dirty="0">
                <a:latin typeface="Arial"/>
                <a:cs typeface="Arial"/>
              </a:rPr>
              <a:t>l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spc="-4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-9" dirty="0">
                <a:latin typeface="Arial"/>
                <a:cs typeface="Arial"/>
              </a:rPr>
              <a:t>A</a:t>
            </a:r>
            <a:r>
              <a:rPr sz="1400" spc="-18" dirty="0">
                <a:latin typeface="Arial"/>
                <a:cs typeface="Arial"/>
              </a:rPr>
              <a:t>b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spc="-13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13288" y="3152874"/>
            <a:ext cx="2504283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 marR="4454" algn="just"/>
            <a:r>
              <a:rPr sz="1400" i="1" spc="-9" dirty="0">
                <a:latin typeface="Arial"/>
                <a:cs typeface="Arial"/>
              </a:rPr>
              <a:t>Ou</a:t>
            </a:r>
            <a:r>
              <a:rPr sz="1400" i="1" spc="-18" dirty="0">
                <a:latin typeface="Arial"/>
                <a:cs typeface="Arial"/>
              </a:rPr>
              <a:t>t</a:t>
            </a:r>
            <a:r>
              <a:rPr sz="1400" i="1" spc="-4" dirty="0">
                <a:latin typeface="Arial"/>
                <a:cs typeface="Arial"/>
              </a:rPr>
              <a:t>il</a:t>
            </a:r>
            <a:r>
              <a:rPr sz="1400" i="1" dirty="0">
                <a:latin typeface="Arial"/>
                <a:cs typeface="Arial"/>
              </a:rPr>
              <a:t>s   </a:t>
            </a:r>
            <a:r>
              <a:rPr sz="1400" i="1" spc="-31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</a:t>
            </a:r>
            <a:r>
              <a:rPr sz="1400" i="1" spc="-13" dirty="0">
                <a:latin typeface="Arial"/>
                <a:cs typeface="Arial"/>
              </a:rPr>
              <a:t>e</a:t>
            </a:r>
            <a:r>
              <a:rPr sz="1400" i="1" spc="9" dirty="0">
                <a:latin typeface="Arial"/>
                <a:cs typeface="Arial"/>
              </a:rPr>
              <a:t>r</a:t>
            </a:r>
            <a:r>
              <a:rPr sz="1400" i="1" spc="-9" dirty="0">
                <a:latin typeface="Arial"/>
                <a:cs typeface="Arial"/>
              </a:rPr>
              <a:t>m</a:t>
            </a:r>
            <a:r>
              <a:rPr sz="1400" i="1" spc="-13" dirty="0">
                <a:latin typeface="Arial"/>
                <a:cs typeface="Arial"/>
              </a:rPr>
              <a:t>e</a:t>
            </a:r>
            <a:r>
              <a:rPr sz="1400" i="1" spc="4" dirty="0">
                <a:latin typeface="Arial"/>
                <a:cs typeface="Arial"/>
              </a:rPr>
              <a:t>t</a:t>
            </a:r>
            <a:r>
              <a:rPr sz="1400" i="1" spc="-18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a</a:t>
            </a:r>
            <a:r>
              <a:rPr sz="1400" i="1" spc="-18" dirty="0">
                <a:latin typeface="Arial"/>
                <a:cs typeface="Arial"/>
              </a:rPr>
              <a:t>n</a:t>
            </a:r>
            <a:r>
              <a:rPr sz="1400" i="1" dirty="0">
                <a:latin typeface="Arial"/>
                <a:cs typeface="Arial"/>
              </a:rPr>
              <a:t>t   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   </a:t>
            </a:r>
            <a:r>
              <a:rPr sz="1400" i="1" spc="-31" dirty="0">
                <a:latin typeface="Arial"/>
                <a:cs typeface="Arial"/>
              </a:rPr>
              <a:t> </a:t>
            </a:r>
            <a:r>
              <a:rPr sz="1400" i="1" spc="-4" dirty="0">
                <a:latin typeface="Arial"/>
                <a:cs typeface="Arial"/>
              </a:rPr>
              <a:t>f</a:t>
            </a:r>
            <a:r>
              <a:rPr sz="1400" i="1" spc="-13" dirty="0">
                <a:latin typeface="Arial"/>
                <a:cs typeface="Arial"/>
              </a:rPr>
              <a:t>a</a:t>
            </a:r>
            <a:r>
              <a:rPr sz="1400" i="1" spc="-4" dirty="0">
                <a:latin typeface="Arial"/>
                <a:cs typeface="Arial"/>
              </a:rPr>
              <a:t>i</a:t>
            </a:r>
            <a:r>
              <a:rPr sz="1400" i="1" spc="-13" dirty="0">
                <a:latin typeface="Arial"/>
                <a:cs typeface="Arial"/>
              </a:rPr>
              <a:t>r</a:t>
            </a:r>
            <a:r>
              <a:rPr sz="1400" i="1" dirty="0">
                <a:latin typeface="Arial"/>
                <a:cs typeface="Arial"/>
              </a:rPr>
              <a:t>e   </a:t>
            </a:r>
            <a:r>
              <a:rPr sz="1400" i="1" spc="-31" dirty="0">
                <a:latin typeface="Arial"/>
                <a:cs typeface="Arial"/>
              </a:rPr>
              <a:t> </a:t>
            </a:r>
            <a:r>
              <a:rPr sz="1400" i="1" spc="9" dirty="0">
                <a:latin typeface="Arial"/>
                <a:cs typeface="Arial"/>
              </a:rPr>
              <a:t>é</a:t>
            </a:r>
            <a:r>
              <a:rPr sz="1400" i="1" spc="-9" dirty="0">
                <a:latin typeface="Arial"/>
                <a:cs typeface="Arial"/>
              </a:rPr>
              <a:t>m</a:t>
            </a:r>
            <a:r>
              <a:rPr sz="1400" i="1" spc="-13" dirty="0">
                <a:latin typeface="Arial"/>
                <a:cs typeface="Arial"/>
              </a:rPr>
              <a:t>er</a:t>
            </a:r>
            <a:r>
              <a:rPr sz="1400" i="1" dirty="0">
                <a:latin typeface="Arial"/>
                <a:cs typeface="Arial"/>
              </a:rPr>
              <a:t>g</a:t>
            </a:r>
            <a:r>
              <a:rPr sz="1400" i="1" spc="9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r   </a:t>
            </a:r>
            <a:r>
              <a:rPr sz="1400" i="1" spc="-31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</a:t>
            </a:r>
            <a:r>
              <a:rPr sz="1400" i="1" spc="-13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s </a:t>
            </a:r>
            <a:r>
              <a:rPr sz="1400" i="1" spc="-13" dirty="0">
                <a:latin typeface="Arial"/>
                <a:cs typeface="Arial"/>
              </a:rPr>
              <a:t>r</a:t>
            </a:r>
            <a:r>
              <a:rPr sz="1400" i="1" spc="9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p</a:t>
            </a:r>
            <a:r>
              <a:rPr sz="1400" i="1" spc="-13" dirty="0">
                <a:latin typeface="Arial"/>
                <a:cs typeface="Arial"/>
              </a:rPr>
              <a:t>r</a:t>
            </a:r>
            <a:r>
              <a:rPr sz="1400" i="1" spc="9" dirty="0">
                <a:latin typeface="Arial"/>
                <a:cs typeface="Arial"/>
              </a:rPr>
              <a:t>é</a:t>
            </a:r>
            <a:r>
              <a:rPr sz="1400" i="1" spc="-13" dirty="0">
                <a:latin typeface="Arial"/>
                <a:cs typeface="Arial"/>
              </a:rPr>
              <a:t>s</a:t>
            </a:r>
            <a:r>
              <a:rPr sz="1400" i="1" spc="9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n</a:t>
            </a:r>
            <a:r>
              <a:rPr sz="1400" i="1" spc="-18" dirty="0">
                <a:latin typeface="Arial"/>
                <a:cs typeface="Arial"/>
              </a:rPr>
              <a:t>t</a:t>
            </a:r>
            <a:r>
              <a:rPr sz="1400" i="1" spc="-13" dirty="0">
                <a:latin typeface="Arial"/>
                <a:cs typeface="Arial"/>
              </a:rPr>
              <a:t>a</a:t>
            </a:r>
            <a:r>
              <a:rPr sz="1400" i="1" spc="4" dirty="0">
                <a:latin typeface="Arial"/>
                <a:cs typeface="Arial"/>
              </a:rPr>
              <a:t>t</a:t>
            </a:r>
            <a:r>
              <a:rPr sz="1400" i="1" spc="-4" dirty="0">
                <a:latin typeface="Arial"/>
                <a:cs typeface="Arial"/>
              </a:rPr>
              <a:t>i</a:t>
            </a:r>
            <a:r>
              <a:rPr sz="1400" i="1" spc="-13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ns :    </a:t>
            </a:r>
            <a:r>
              <a:rPr sz="1400" i="1" spc="-44" dirty="0">
                <a:latin typeface="Arial"/>
                <a:cs typeface="Arial"/>
              </a:rPr>
              <a:t> </a:t>
            </a:r>
            <a:r>
              <a:rPr sz="1400" i="1" spc="-13" dirty="0">
                <a:latin typeface="Arial"/>
                <a:cs typeface="Arial"/>
              </a:rPr>
              <a:t>q</a:t>
            </a:r>
            <a:r>
              <a:rPr sz="1400" i="1" dirty="0">
                <a:latin typeface="Arial"/>
                <a:cs typeface="Arial"/>
              </a:rPr>
              <a:t>u</a:t>
            </a:r>
            <a:r>
              <a:rPr sz="1400" i="1" spc="-13" dirty="0">
                <a:latin typeface="Arial"/>
                <a:cs typeface="Arial"/>
              </a:rPr>
              <a:t>e</a:t>
            </a:r>
            <a:r>
              <a:rPr sz="1400" i="1" spc="9" dirty="0">
                <a:latin typeface="Arial"/>
                <a:cs typeface="Arial"/>
              </a:rPr>
              <a:t>s</a:t>
            </a:r>
            <a:r>
              <a:rPr sz="1400" i="1" spc="-18" dirty="0">
                <a:latin typeface="Arial"/>
                <a:cs typeface="Arial"/>
              </a:rPr>
              <a:t>t</a:t>
            </a:r>
            <a:r>
              <a:rPr sz="1400" i="1" spc="-4" dirty="0">
                <a:latin typeface="Arial"/>
                <a:cs typeface="Arial"/>
              </a:rPr>
              <a:t>i</a:t>
            </a:r>
            <a:r>
              <a:rPr sz="1400" i="1" spc="-13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nn</a:t>
            </a:r>
            <a:r>
              <a:rPr sz="1400" i="1" spc="-13" dirty="0">
                <a:latin typeface="Arial"/>
                <a:cs typeface="Arial"/>
              </a:rPr>
              <a:t>a</a:t>
            </a:r>
            <a:r>
              <a:rPr sz="1400" i="1" spc="-4" dirty="0">
                <a:latin typeface="Arial"/>
                <a:cs typeface="Arial"/>
              </a:rPr>
              <a:t>i</a:t>
            </a:r>
            <a:r>
              <a:rPr sz="1400" i="1" spc="9" dirty="0">
                <a:latin typeface="Arial"/>
                <a:cs typeface="Arial"/>
              </a:rPr>
              <a:t>r</a:t>
            </a:r>
            <a:r>
              <a:rPr sz="1400" i="1" spc="-13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,    </a:t>
            </a:r>
            <a:r>
              <a:rPr sz="1400" i="1" spc="-44" dirty="0">
                <a:latin typeface="Arial"/>
                <a:cs typeface="Arial"/>
              </a:rPr>
              <a:t> </a:t>
            </a:r>
            <a:r>
              <a:rPr sz="1400" i="1" spc="-13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n</a:t>
            </a:r>
            <a:r>
              <a:rPr sz="1400" i="1" spc="4" dirty="0">
                <a:latin typeface="Arial"/>
                <a:cs typeface="Arial"/>
              </a:rPr>
              <a:t>t</a:t>
            </a:r>
            <a:r>
              <a:rPr sz="1400" i="1" spc="-13" dirty="0">
                <a:latin typeface="Arial"/>
                <a:cs typeface="Arial"/>
              </a:rPr>
              <a:t>r</a:t>
            </a:r>
            <a:r>
              <a:rPr sz="1400" i="1" spc="9" dirty="0">
                <a:latin typeface="Arial"/>
                <a:cs typeface="Arial"/>
              </a:rPr>
              <a:t>e</a:t>
            </a:r>
            <a:r>
              <a:rPr sz="1400" i="1" spc="-18" dirty="0">
                <a:latin typeface="Arial"/>
                <a:cs typeface="Arial"/>
              </a:rPr>
              <a:t>t</a:t>
            </a:r>
            <a:r>
              <a:rPr sz="1400" i="1" spc="-4" dirty="0">
                <a:latin typeface="Arial"/>
                <a:cs typeface="Arial"/>
              </a:rPr>
              <a:t>i</a:t>
            </a:r>
            <a:r>
              <a:rPr sz="1400" i="1" spc="9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n</a:t>
            </a:r>
            <a:r>
              <a:rPr sz="1400" i="1" spc="-13" dirty="0">
                <a:latin typeface="Arial"/>
                <a:cs typeface="Arial"/>
              </a:rPr>
              <a:t>s</a:t>
            </a:r>
            <a:r>
              <a:rPr sz="1400" i="1" dirty="0">
                <a:latin typeface="Arial"/>
                <a:cs typeface="Arial"/>
              </a:rPr>
              <a:t>, </a:t>
            </a:r>
            <a:r>
              <a:rPr sz="1400" i="1" spc="-4" dirty="0">
                <a:latin typeface="Arial"/>
                <a:cs typeface="Arial"/>
              </a:rPr>
              <a:t>f</a:t>
            </a:r>
            <a:r>
              <a:rPr sz="1400" i="1" spc="-13" dirty="0">
                <a:latin typeface="Arial"/>
                <a:cs typeface="Arial"/>
              </a:rPr>
              <a:t>o</a:t>
            </a:r>
            <a:r>
              <a:rPr sz="1400" i="1" spc="-9" dirty="0">
                <a:latin typeface="Arial"/>
                <a:cs typeface="Arial"/>
              </a:rPr>
              <a:t>c</a:t>
            </a:r>
            <a:r>
              <a:rPr sz="1400" i="1" dirty="0">
                <a:latin typeface="Arial"/>
                <a:cs typeface="Arial"/>
              </a:rPr>
              <a:t>us g</a:t>
            </a:r>
            <a:r>
              <a:rPr sz="1400" i="1" spc="9" dirty="0">
                <a:latin typeface="Arial"/>
                <a:cs typeface="Arial"/>
              </a:rPr>
              <a:t>r</a:t>
            </a:r>
            <a:r>
              <a:rPr sz="1400" i="1" spc="-13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up</a:t>
            </a:r>
            <a:r>
              <a:rPr sz="1400" i="1" spc="-13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, d</a:t>
            </a:r>
            <a:r>
              <a:rPr sz="1400" i="1" spc="9" dirty="0">
                <a:latin typeface="Arial"/>
                <a:cs typeface="Arial"/>
              </a:rPr>
              <a:t>é</a:t>
            </a:r>
            <a:r>
              <a:rPr sz="1400" i="1" spc="-13" dirty="0">
                <a:latin typeface="Arial"/>
                <a:cs typeface="Arial"/>
              </a:rPr>
              <a:t>ba</a:t>
            </a:r>
            <a:r>
              <a:rPr sz="1400" i="1" dirty="0">
                <a:latin typeface="Arial"/>
                <a:cs typeface="Arial"/>
              </a:rPr>
              <a:t>t</a:t>
            </a:r>
            <a:r>
              <a:rPr sz="1400" i="1" spc="-4" dirty="0">
                <a:latin typeface="Arial"/>
                <a:cs typeface="Arial"/>
              </a:rPr>
              <a:t> </a:t>
            </a:r>
            <a:r>
              <a:rPr sz="1400" i="1" spc="9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n</a:t>
            </a:r>
            <a:r>
              <a:rPr sz="1400" i="1" spc="-9" dirty="0">
                <a:latin typeface="Arial"/>
                <a:cs typeface="Arial"/>
              </a:rPr>
              <a:t> </a:t>
            </a:r>
            <a:r>
              <a:rPr sz="1400" i="1" spc="-13" dirty="0">
                <a:latin typeface="Arial"/>
                <a:cs typeface="Arial"/>
              </a:rPr>
              <a:t>é</a:t>
            </a:r>
            <a:r>
              <a:rPr sz="1400" i="1" spc="4" dirty="0">
                <a:latin typeface="Arial"/>
                <a:cs typeface="Arial"/>
              </a:rPr>
              <a:t>t</a:t>
            </a:r>
            <a:r>
              <a:rPr sz="1400" i="1" spc="-13" dirty="0">
                <a:latin typeface="Arial"/>
                <a:cs typeface="Arial"/>
              </a:rPr>
              <a:t>o</a:t>
            </a:r>
            <a:r>
              <a:rPr sz="1400" i="1" spc="-4" dirty="0">
                <a:latin typeface="Arial"/>
                <a:cs typeface="Arial"/>
              </a:rPr>
              <a:t>il</a:t>
            </a:r>
            <a:r>
              <a:rPr sz="1400" i="1" spc="-13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, </a:t>
            </a:r>
            <a:r>
              <a:rPr sz="1400" i="1" dirty="0" smtClean="0">
                <a:latin typeface="Arial"/>
                <a:cs typeface="Arial"/>
              </a:rPr>
              <a:t>T</a:t>
            </a:r>
            <a:r>
              <a:rPr sz="1400" i="1" spc="-18" dirty="0" smtClean="0">
                <a:latin typeface="Arial"/>
                <a:cs typeface="Arial"/>
              </a:rPr>
              <a:t>R</a:t>
            </a:r>
            <a:r>
              <a:rPr sz="1400" i="1" spc="-9" dirty="0" smtClean="0">
                <a:latin typeface="Arial"/>
                <a:cs typeface="Arial"/>
              </a:rPr>
              <a:t>O</a:t>
            </a:r>
            <a:r>
              <a:rPr sz="1400" i="1" dirty="0" smtClean="0">
                <a:latin typeface="Arial"/>
                <a:cs typeface="Arial"/>
              </a:rPr>
              <a:t>P</a:t>
            </a:r>
            <a:r>
              <a:rPr sz="1400" i="1" spc="-22" dirty="0" smtClean="0">
                <a:latin typeface="Arial"/>
                <a:cs typeface="Arial"/>
              </a:rPr>
              <a:t>E</a:t>
            </a:r>
            <a:r>
              <a:rPr sz="1400" i="1" dirty="0" smtClean="0">
                <a:latin typeface="Arial"/>
                <a:cs typeface="Arial"/>
              </a:rPr>
              <a:t>S</a:t>
            </a:r>
            <a:r>
              <a:rPr lang="fr-FR" sz="1400" i="1" dirty="0" smtClean="0">
                <a:latin typeface="Arial"/>
                <a:cs typeface="Arial"/>
              </a:rPr>
              <a:t> (analyse de discours)</a:t>
            </a:r>
          </a:p>
        </p:txBody>
      </p:sp>
      <p:sp>
        <p:nvSpPr>
          <p:cNvPr id="15" name="object 15"/>
          <p:cNvSpPr/>
          <p:nvPr/>
        </p:nvSpPr>
        <p:spPr>
          <a:xfrm>
            <a:off x="132694" y="1099552"/>
            <a:ext cx="2596932" cy="3527361"/>
          </a:xfrm>
          <a:custGeom>
            <a:avLst/>
            <a:gdLst/>
            <a:ahLst/>
            <a:cxnLst/>
            <a:rect l="l" t="t" r="r" b="b"/>
            <a:pathLst>
              <a:path w="2514600" h="3200400">
                <a:moveTo>
                  <a:pt x="0" y="0"/>
                </a:moveTo>
                <a:lnTo>
                  <a:pt x="2514600" y="0"/>
                </a:lnTo>
                <a:lnTo>
                  <a:pt x="2514600" y="3200399"/>
                </a:lnTo>
                <a:lnTo>
                  <a:pt x="0" y="320039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895" y="2108690"/>
            <a:ext cx="2150252" cy="2821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1665" y="1189537"/>
            <a:ext cx="2370221" cy="2381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/>
            <a:r>
              <a:rPr lang="fr-FR" sz="1400" b="1" spc="-4" dirty="0" smtClean="0">
                <a:latin typeface="Arial"/>
                <a:cs typeface="Arial"/>
              </a:rPr>
              <a:t>         </a:t>
            </a:r>
            <a:r>
              <a:rPr sz="1400" b="1" spc="-4" dirty="0" smtClean="0">
                <a:latin typeface="Arial"/>
                <a:cs typeface="Arial"/>
              </a:rPr>
              <a:t>C</a:t>
            </a:r>
            <a:r>
              <a:rPr sz="1400" b="1" spc="4" dirty="0" smtClean="0">
                <a:latin typeface="Arial"/>
                <a:cs typeface="Arial"/>
              </a:rPr>
              <a:t>O</a:t>
            </a:r>
            <a:r>
              <a:rPr sz="1400" b="1" spc="-13" dirty="0" smtClean="0">
                <a:latin typeface="Arial"/>
                <a:cs typeface="Arial"/>
              </a:rPr>
              <a:t>M</a:t>
            </a:r>
            <a:r>
              <a:rPr sz="1400" b="1" spc="-22" dirty="0" smtClean="0">
                <a:latin typeface="Arial"/>
                <a:cs typeface="Arial"/>
              </a:rPr>
              <a:t>P</a:t>
            </a:r>
            <a:r>
              <a:rPr sz="1400" b="1" dirty="0" smtClean="0">
                <a:latin typeface="Arial"/>
                <a:cs typeface="Arial"/>
              </a:rPr>
              <a:t>E</a:t>
            </a:r>
            <a:r>
              <a:rPr sz="1400" b="1" spc="-18" dirty="0" smtClean="0">
                <a:latin typeface="Arial"/>
                <a:cs typeface="Arial"/>
              </a:rPr>
              <a:t>T</a:t>
            </a:r>
            <a:r>
              <a:rPr sz="1400" b="1" dirty="0" smtClean="0">
                <a:latin typeface="Arial"/>
                <a:cs typeface="Arial"/>
              </a:rPr>
              <a:t>E</a:t>
            </a:r>
            <a:r>
              <a:rPr sz="1400" b="1" spc="-18" dirty="0" smtClean="0">
                <a:latin typeface="Arial"/>
                <a:cs typeface="Arial"/>
              </a:rPr>
              <a:t>N</a:t>
            </a:r>
            <a:r>
              <a:rPr sz="1400" b="1" spc="-4" dirty="0" smtClean="0">
                <a:latin typeface="Arial"/>
                <a:cs typeface="Arial"/>
              </a:rPr>
              <a:t>C</a:t>
            </a:r>
            <a:r>
              <a:rPr sz="1400" b="1" dirty="0" smtClean="0">
                <a:latin typeface="Arial"/>
                <a:cs typeface="Arial"/>
              </a:rPr>
              <a:t>E</a:t>
            </a:r>
            <a:r>
              <a:rPr sz="1400" b="1" spc="-9" dirty="0" smtClean="0">
                <a:latin typeface="Arial"/>
                <a:cs typeface="Arial"/>
              </a:rPr>
              <a:t>S</a:t>
            </a:r>
            <a:endParaRPr lang="fr-FR" sz="1400" b="1" spc="-9" dirty="0" smtClean="0">
              <a:latin typeface="Arial"/>
              <a:cs typeface="Arial"/>
            </a:endParaRPr>
          </a:p>
          <a:p>
            <a:pPr marL="11135"/>
            <a:endParaRPr sz="1400" dirty="0">
              <a:latin typeface="Arial"/>
              <a:cs typeface="Arial"/>
            </a:endParaRPr>
          </a:p>
          <a:p>
            <a:pPr marL="11135" marR="4454">
              <a:lnSpc>
                <a:spcPts val="1280"/>
              </a:lnSpc>
              <a:spcBef>
                <a:spcPts val="26"/>
              </a:spcBef>
              <a:buFont typeface="Book Antiqua"/>
              <a:buChar char="-"/>
              <a:tabLst>
                <a:tab pos="89083" algn="l"/>
              </a:tabLst>
            </a:pPr>
            <a:r>
              <a:rPr sz="1400" spc="-9" dirty="0">
                <a:latin typeface="Arial"/>
                <a:cs typeface="Arial"/>
              </a:rPr>
              <a:t>sa</a:t>
            </a:r>
            <a:r>
              <a:rPr sz="1400" spc="-18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3" dirty="0">
                <a:latin typeface="Arial"/>
                <a:cs typeface="Arial"/>
              </a:rPr>
              <a:t>i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spc="-9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-9" dirty="0">
                <a:latin typeface="Arial"/>
                <a:cs typeface="Arial"/>
              </a:rPr>
              <a:t>sa</a:t>
            </a:r>
            <a:r>
              <a:rPr sz="1400" dirty="0">
                <a:latin typeface="Arial"/>
                <a:cs typeface="Arial"/>
              </a:rPr>
              <a:t>v</a:t>
            </a:r>
            <a:r>
              <a:rPr sz="1400" spc="-18" dirty="0">
                <a:latin typeface="Arial"/>
                <a:cs typeface="Arial"/>
              </a:rPr>
              <a:t>o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spc="-18" dirty="0">
                <a:latin typeface="Arial"/>
                <a:cs typeface="Arial"/>
              </a:rPr>
              <a:t>r</a:t>
            </a:r>
            <a:r>
              <a:rPr sz="1400" spc="4" dirty="0">
                <a:latin typeface="Arial"/>
                <a:cs typeface="Arial"/>
              </a:rPr>
              <a:t>-f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3" dirty="0">
                <a:latin typeface="Arial"/>
                <a:cs typeface="Arial"/>
              </a:rPr>
              <a:t>i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e, </a:t>
            </a:r>
            <a:r>
              <a:rPr sz="1400" spc="-9" dirty="0">
                <a:latin typeface="Arial"/>
                <a:cs typeface="Arial"/>
              </a:rPr>
              <a:t>sa</a:t>
            </a:r>
            <a:r>
              <a:rPr sz="1400" spc="-18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3" dirty="0">
                <a:latin typeface="Arial"/>
                <a:cs typeface="Arial"/>
              </a:rPr>
              <a:t>i</a:t>
            </a:r>
            <a:r>
              <a:rPr sz="1400" spc="4" dirty="0">
                <a:latin typeface="Arial"/>
                <a:cs typeface="Arial"/>
              </a:rPr>
              <a:t>r-</a:t>
            </a:r>
            <a:r>
              <a:rPr sz="1400" dirty="0">
                <a:latin typeface="Arial"/>
                <a:cs typeface="Arial"/>
              </a:rPr>
              <a:t>ê</a:t>
            </a:r>
            <a:r>
              <a:rPr sz="1400" spc="-9" dirty="0">
                <a:latin typeface="Arial"/>
                <a:cs typeface="Arial"/>
              </a:rPr>
              <a:t>t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dirty="0" smtClean="0">
                <a:latin typeface="Arial"/>
                <a:cs typeface="Arial"/>
              </a:rPr>
              <a:t>,</a:t>
            </a:r>
            <a:endParaRPr lang="fr-FR" sz="1400" dirty="0" smtClean="0">
              <a:latin typeface="Arial"/>
              <a:cs typeface="Arial"/>
            </a:endParaRPr>
          </a:p>
          <a:p>
            <a:pPr marL="11135" marR="4454">
              <a:lnSpc>
                <a:spcPts val="1280"/>
              </a:lnSpc>
              <a:spcBef>
                <a:spcPts val="26"/>
              </a:spcBef>
              <a:buFont typeface="Book Antiqua"/>
              <a:buChar char="-"/>
              <a:tabLst>
                <a:tab pos="89083" algn="l"/>
              </a:tabLst>
            </a:pP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18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é</a:t>
            </a:r>
            <a:r>
              <a:rPr sz="1400" spc="-9" dirty="0">
                <a:latin typeface="Arial"/>
                <a:cs typeface="Arial"/>
              </a:rPr>
              <a:t>ta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18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4" dirty="0">
                <a:latin typeface="Arial"/>
                <a:cs typeface="Arial"/>
              </a:rPr>
              <a:t>n</a:t>
            </a:r>
            <a:r>
              <a:rPr sz="1400" spc="-13" dirty="0">
                <a:latin typeface="Arial"/>
                <a:cs typeface="Arial"/>
              </a:rPr>
              <a:t>i</a:t>
            </a:r>
            <a:r>
              <a:rPr sz="1400" spc="13" dirty="0">
                <a:latin typeface="Arial"/>
                <a:cs typeface="Arial"/>
              </a:rPr>
              <a:t>t</a:t>
            </a:r>
            <a:r>
              <a:rPr sz="1400" spc="-13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on</a:t>
            </a:r>
          </a:p>
          <a:p>
            <a:pPr marL="88526" indent="-77391">
              <a:lnSpc>
                <a:spcPts val="1219"/>
              </a:lnSpc>
              <a:buFont typeface="Book Antiqua"/>
              <a:buChar char="-"/>
              <a:tabLst>
                <a:tab pos="89083" algn="l"/>
              </a:tabLst>
            </a:pPr>
            <a:r>
              <a:rPr sz="1400" spc="9" dirty="0">
                <a:latin typeface="Arial"/>
                <a:cs typeface="Arial"/>
              </a:rPr>
              <a:t>i</a:t>
            </a:r>
            <a:r>
              <a:rPr sz="1400" spc="-4" dirty="0">
                <a:latin typeface="Arial"/>
                <a:cs typeface="Arial"/>
              </a:rPr>
              <a:t>n</a:t>
            </a:r>
            <a:r>
              <a:rPr sz="1400" spc="-22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8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22" dirty="0">
                <a:latin typeface="Arial"/>
                <a:cs typeface="Arial"/>
              </a:rPr>
              <a:t>d</a:t>
            </a:r>
            <a:r>
              <a:rPr sz="1400" spc="-4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9" dirty="0">
                <a:latin typeface="Arial"/>
                <a:cs typeface="Arial"/>
              </a:rPr>
              <a:t>l</a:t>
            </a:r>
            <a:r>
              <a:rPr sz="1400" spc="-13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4" dirty="0">
                <a:latin typeface="Arial"/>
                <a:cs typeface="Arial"/>
              </a:rPr>
              <a:t>s</a:t>
            </a:r>
            <a:endParaRPr sz="1400" dirty="0">
              <a:latin typeface="Arial"/>
              <a:cs typeface="Arial"/>
            </a:endParaRPr>
          </a:p>
          <a:p>
            <a:pPr marL="88526" indent="-77391">
              <a:buFont typeface="Book Antiqua"/>
              <a:buChar char="-"/>
              <a:tabLst>
                <a:tab pos="89083" algn="l"/>
              </a:tabLst>
            </a:pPr>
            <a:r>
              <a:rPr sz="1400" spc="-13" dirty="0">
                <a:latin typeface="Arial"/>
                <a:cs typeface="Arial"/>
              </a:rPr>
              <a:t>c</a:t>
            </a:r>
            <a:r>
              <a:rPr sz="1400" spc="-18" dirty="0">
                <a:latin typeface="Arial"/>
                <a:cs typeface="Arial"/>
              </a:rPr>
              <a:t>o</a:t>
            </a:r>
            <a:r>
              <a:rPr sz="1400" spc="9" dirty="0">
                <a:latin typeface="Arial"/>
                <a:cs typeface="Arial"/>
              </a:rPr>
              <a:t>ll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4" dirty="0">
                <a:latin typeface="Arial"/>
                <a:cs typeface="Arial"/>
              </a:rPr>
              <a:t>c</a:t>
            </a:r>
            <a:r>
              <a:rPr sz="1400" spc="-9" dirty="0">
                <a:latin typeface="Arial"/>
                <a:cs typeface="Arial"/>
              </a:rPr>
              <a:t>t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spc="-18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4" dirty="0">
                <a:latin typeface="Arial"/>
                <a:cs typeface="Arial"/>
              </a:rPr>
              <a:t>s</a:t>
            </a:r>
            <a:endParaRPr sz="1400" dirty="0">
              <a:latin typeface="Arial"/>
              <a:cs typeface="Arial"/>
            </a:endParaRPr>
          </a:p>
          <a:p>
            <a:pPr marL="11135" marR="242194">
              <a:spcBef>
                <a:spcPts val="22"/>
              </a:spcBef>
              <a:buFont typeface="Book Antiqua"/>
              <a:buChar char="-"/>
              <a:tabLst>
                <a:tab pos="89083" algn="l"/>
              </a:tabLst>
            </a:pPr>
            <a:r>
              <a:rPr sz="1400" spc="-9" dirty="0">
                <a:latin typeface="Arial"/>
                <a:cs typeface="Arial"/>
              </a:rPr>
              <a:t>s</a:t>
            </a:r>
            <a:r>
              <a:rPr sz="1400" spc="-18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13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9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4" dirty="0">
                <a:latin typeface="Arial"/>
                <a:cs typeface="Arial"/>
              </a:rPr>
              <a:t>s</a:t>
            </a:r>
            <a:r>
              <a:rPr sz="1400" spc="-18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(</a:t>
            </a:r>
            <a:r>
              <a:rPr sz="1400" spc="-13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8" dirty="0">
                <a:latin typeface="Arial"/>
                <a:cs typeface="Arial"/>
              </a:rPr>
              <a:t>m</a:t>
            </a:r>
            <a:r>
              <a:rPr sz="1400" spc="-4" dirty="0">
                <a:latin typeface="Arial"/>
                <a:cs typeface="Arial"/>
              </a:rPr>
              <a:t>p</a:t>
            </a:r>
            <a:r>
              <a:rPr sz="1400" spc="-18" dirty="0">
                <a:latin typeface="Arial"/>
                <a:cs typeface="Arial"/>
              </a:rPr>
              <a:t>o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spc="-9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8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4" dirty="0">
                <a:latin typeface="Arial"/>
                <a:cs typeface="Arial"/>
              </a:rPr>
              <a:t>n</a:t>
            </a:r>
            <a:r>
              <a:rPr sz="1400" spc="13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3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9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-13" dirty="0">
                <a:latin typeface="Arial"/>
                <a:cs typeface="Arial"/>
              </a:rPr>
              <a:t>c</a:t>
            </a:r>
            <a:r>
              <a:rPr sz="1400" spc="-18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4" dirty="0">
                <a:latin typeface="Arial"/>
                <a:cs typeface="Arial"/>
              </a:rPr>
              <a:t>n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spc="-9" dirty="0">
                <a:latin typeface="Arial"/>
                <a:cs typeface="Arial"/>
              </a:rPr>
              <a:t>t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spc="-18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4" dirty="0">
                <a:latin typeface="Arial"/>
                <a:cs typeface="Arial"/>
              </a:rPr>
              <a:t>s</a:t>
            </a:r>
            <a:r>
              <a:rPr sz="1400" spc="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18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ém</a:t>
            </a:r>
            <a:r>
              <a:rPr sz="1400" spc="-18" dirty="0">
                <a:latin typeface="Arial"/>
                <a:cs typeface="Arial"/>
              </a:rPr>
              <a:t>o</a:t>
            </a:r>
            <a:r>
              <a:rPr sz="1400" spc="-9" dirty="0">
                <a:latin typeface="Arial"/>
                <a:cs typeface="Arial"/>
              </a:rPr>
              <a:t>t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spc="-18" dirty="0">
                <a:latin typeface="Arial"/>
                <a:cs typeface="Arial"/>
              </a:rPr>
              <a:t>o</a:t>
            </a:r>
            <a:r>
              <a:rPr sz="1400" spc="-4" dirty="0">
                <a:latin typeface="Arial"/>
                <a:cs typeface="Arial"/>
              </a:rPr>
              <a:t>nn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9" dirty="0">
                <a:latin typeface="Arial"/>
                <a:cs typeface="Arial"/>
              </a:rPr>
              <a:t>l</a:t>
            </a:r>
            <a:r>
              <a:rPr sz="1400" spc="-13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9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) </a:t>
            </a:r>
            <a:r>
              <a:rPr sz="1400" spc="-18" dirty="0">
                <a:latin typeface="Arial"/>
                <a:cs typeface="Arial"/>
              </a:rPr>
              <a:t>S</a:t>
            </a:r>
            <a:r>
              <a:rPr sz="1400" spc="-9" dirty="0">
                <a:latin typeface="Arial"/>
                <a:cs typeface="Arial"/>
              </a:rPr>
              <a:t>a</a:t>
            </a:r>
            <a:r>
              <a:rPr sz="1400" spc="-18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3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13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8" dirty="0">
                <a:latin typeface="Arial"/>
                <a:cs typeface="Arial"/>
              </a:rPr>
              <a:t>g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-18" dirty="0">
                <a:latin typeface="Arial"/>
                <a:cs typeface="Arial"/>
              </a:rPr>
              <a:t>vo</a:t>
            </a:r>
            <a:r>
              <a:rPr sz="1400" spc="-4" dirty="0">
                <a:latin typeface="Arial"/>
                <a:cs typeface="Arial"/>
              </a:rPr>
              <a:t>u</a:t>
            </a:r>
            <a:r>
              <a:rPr sz="1400" spc="9" dirty="0">
                <a:latin typeface="Arial"/>
                <a:cs typeface="Arial"/>
              </a:rPr>
              <a:t>l</a:t>
            </a:r>
            <a:r>
              <a:rPr sz="1400" spc="-18" dirty="0">
                <a:latin typeface="Arial"/>
                <a:cs typeface="Arial"/>
              </a:rPr>
              <a:t>o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ag</a:t>
            </a:r>
            <a:r>
              <a:rPr sz="1400" spc="-13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13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 </a:t>
            </a:r>
            <a:r>
              <a:rPr sz="1400" spc="-4" dirty="0">
                <a:latin typeface="Arial"/>
                <a:cs typeface="Arial"/>
              </a:rPr>
              <a:t>p</a:t>
            </a:r>
            <a:r>
              <a:rPr sz="1400" spc="-18" dirty="0">
                <a:latin typeface="Arial"/>
                <a:cs typeface="Arial"/>
              </a:rPr>
              <a:t>o</a:t>
            </a:r>
            <a:r>
              <a:rPr sz="1400" spc="18" dirty="0">
                <a:latin typeface="Arial"/>
                <a:cs typeface="Arial"/>
              </a:rPr>
              <a:t>u</a:t>
            </a:r>
            <a:r>
              <a:rPr sz="1400" spc="-18" dirty="0">
                <a:latin typeface="Arial"/>
                <a:cs typeface="Arial"/>
              </a:rPr>
              <a:t>vo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ag</a:t>
            </a:r>
            <a:r>
              <a:rPr sz="1400" spc="-13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61666" y="3748613"/>
            <a:ext cx="242832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/>
            <a:r>
              <a:rPr sz="1400" dirty="0">
                <a:latin typeface="Arial"/>
                <a:cs typeface="Arial"/>
              </a:rPr>
              <a:t>Le</a:t>
            </a:r>
            <a:r>
              <a:rPr sz="1400" spc="-13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</a:t>
            </a:r>
            <a:r>
              <a:rPr sz="1400" spc="-18" dirty="0">
                <a:latin typeface="Arial"/>
                <a:cs typeface="Arial"/>
              </a:rPr>
              <a:t>o</a:t>
            </a:r>
            <a:r>
              <a:rPr sz="1400" spc="-9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spc="-18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4" dirty="0">
                <a:latin typeface="Arial"/>
                <a:cs typeface="Arial"/>
              </a:rPr>
              <a:t>(</a:t>
            </a:r>
            <a:r>
              <a:rPr sz="1400" dirty="0">
                <a:latin typeface="Arial"/>
                <a:cs typeface="Arial"/>
              </a:rPr>
              <a:t>2000, 2010, 2013</a:t>
            </a:r>
            <a:r>
              <a:rPr sz="1400" spc="4" dirty="0">
                <a:latin typeface="Arial"/>
                <a:cs typeface="Arial"/>
              </a:rPr>
              <a:t>)</a:t>
            </a:r>
            <a:r>
              <a:rPr sz="1400" dirty="0">
                <a:latin typeface="Arial"/>
                <a:cs typeface="Arial"/>
              </a:rPr>
              <a:t>,</a:t>
            </a:r>
          </a:p>
          <a:p>
            <a:pPr marL="11135"/>
            <a:r>
              <a:rPr sz="1400" spc="-18" dirty="0">
                <a:latin typeface="Arial"/>
                <a:cs typeface="Arial"/>
              </a:rPr>
              <a:t>Z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spc="-18" dirty="0">
                <a:latin typeface="Arial"/>
                <a:cs typeface="Arial"/>
              </a:rPr>
              <a:t>f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an</a:t>
            </a:r>
            <a:r>
              <a:rPr sz="1400" spc="-13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(</a:t>
            </a:r>
            <a:r>
              <a:rPr sz="1400" dirty="0">
                <a:latin typeface="Arial"/>
                <a:cs typeface="Arial"/>
              </a:rPr>
              <a:t>2004</a:t>
            </a:r>
            <a:r>
              <a:rPr sz="1400" spc="4" dirty="0">
                <a:latin typeface="Arial"/>
                <a:cs typeface="Arial"/>
              </a:rPr>
              <a:t>)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-22" dirty="0">
                <a:latin typeface="Arial"/>
                <a:cs typeface="Arial"/>
              </a:rPr>
              <a:t>M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spc="-18" dirty="0">
                <a:latin typeface="Arial"/>
                <a:cs typeface="Arial"/>
              </a:rPr>
              <a:t>k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3" dirty="0">
                <a:latin typeface="Arial"/>
                <a:cs typeface="Arial"/>
              </a:rPr>
              <a:t>l</a:t>
            </a:r>
            <a:r>
              <a:rPr sz="1400" spc="-9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j</a:t>
            </a:r>
            <a:r>
              <a:rPr sz="1400" spc="-13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zak</a:t>
            </a:r>
            <a:r>
              <a:rPr sz="1400" spc="-9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(</a:t>
            </a:r>
            <a:r>
              <a:rPr sz="1400" dirty="0">
                <a:latin typeface="Arial"/>
                <a:cs typeface="Arial"/>
              </a:rPr>
              <a:t>2014)</a:t>
            </a:r>
          </a:p>
        </p:txBody>
      </p:sp>
      <p:sp>
        <p:nvSpPr>
          <p:cNvPr id="20" name="object 20"/>
          <p:cNvSpPr/>
          <p:nvPr/>
        </p:nvSpPr>
        <p:spPr>
          <a:xfrm>
            <a:off x="5577623" y="5083958"/>
            <a:ext cx="3407281" cy="1685828"/>
          </a:xfrm>
          <a:custGeom>
            <a:avLst/>
            <a:gdLst/>
            <a:ahLst/>
            <a:cxnLst/>
            <a:rect l="l" t="t" r="r" b="b"/>
            <a:pathLst>
              <a:path w="2971800" h="1485900">
                <a:moveTo>
                  <a:pt x="0" y="0"/>
                </a:moveTo>
                <a:lnTo>
                  <a:pt x="2971799" y="0"/>
                </a:lnTo>
                <a:lnTo>
                  <a:pt x="2971799" y="1485900"/>
                </a:lnTo>
                <a:lnTo>
                  <a:pt x="0" y="14859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43695" y="5217958"/>
            <a:ext cx="2541207" cy="1266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577623" y="5113999"/>
            <a:ext cx="3309541" cy="1297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384"/>
            <a:r>
              <a:rPr sz="1400" b="1" spc="4" dirty="0">
                <a:latin typeface="Arial"/>
                <a:cs typeface="Arial"/>
              </a:rPr>
              <a:t>D</a:t>
            </a:r>
            <a:r>
              <a:rPr sz="1400" b="1" spc="-22" dirty="0">
                <a:latin typeface="Arial"/>
                <a:cs typeface="Arial"/>
              </a:rPr>
              <a:t>E</a:t>
            </a:r>
            <a:r>
              <a:rPr sz="1400" b="1" spc="-13" dirty="0">
                <a:latin typeface="Arial"/>
                <a:cs typeface="Arial"/>
              </a:rPr>
              <a:t>MA</a:t>
            </a:r>
            <a:r>
              <a:rPr sz="1400" b="1" spc="-4" dirty="0">
                <a:latin typeface="Arial"/>
                <a:cs typeface="Arial"/>
              </a:rPr>
              <a:t>RC</a:t>
            </a:r>
            <a:r>
              <a:rPr sz="1400" b="1" spc="4" dirty="0">
                <a:latin typeface="Arial"/>
                <a:cs typeface="Arial"/>
              </a:rPr>
              <a:t>H</a:t>
            </a:r>
            <a:r>
              <a:rPr sz="1400" b="1" spc="-9" dirty="0">
                <a:latin typeface="Arial"/>
                <a:cs typeface="Arial"/>
              </a:rPr>
              <a:t>E</a:t>
            </a:r>
            <a:r>
              <a:rPr sz="1400" b="1" spc="-4" dirty="0">
                <a:latin typeface="Arial"/>
                <a:cs typeface="Arial"/>
              </a:rPr>
              <a:t> </a:t>
            </a:r>
            <a:r>
              <a:rPr sz="1400" b="1" dirty="0" smtClean="0">
                <a:latin typeface="Arial"/>
                <a:cs typeface="Arial"/>
              </a:rPr>
              <a:t>P</a:t>
            </a:r>
            <a:r>
              <a:rPr sz="1400" b="1" spc="-22" dirty="0" smtClean="0">
                <a:latin typeface="Arial"/>
                <a:cs typeface="Arial"/>
              </a:rPr>
              <a:t>E</a:t>
            </a:r>
            <a:r>
              <a:rPr sz="1400" b="1" spc="4" dirty="0" smtClean="0">
                <a:latin typeface="Arial"/>
                <a:cs typeface="Arial"/>
              </a:rPr>
              <a:t>D</a:t>
            </a:r>
            <a:r>
              <a:rPr sz="1400" b="1" spc="-9" dirty="0" smtClean="0">
                <a:latin typeface="Arial"/>
                <a:cs typeface="Arial"/>
              </a:rPr>
              <a:t>A</a:t>
            </a:r>
            <a:r>
              <a:rPr sz="1400" b="1" spc="-18" dirty="0" smtClean="0">
                <a:latin typeface="Arial"/>
                <a:cs typeface="Arial"/>
              </a:rPr>
              <a:t>G</a:t>
            </a:r>
            <a:r>
              <a:rPr sz="1400" b="1" spc="4" dirty="0" smtClean="0">
                <a:latin typeface="Arial"/>
                <a:cs typeface="Arial"/>
              </a:rPr>
              <a:t>OG</a:t>
            </a:r>
            <a:r>
              <a:rPr sz="1400" b="1" spc="-13" dirty="0" smtClean="0">
                <a:latin typeface="Arial"/>
                <a:cs typeface="Arial"/>
              </a:rPr>
              <a:t>I</a:t>
            </a:r>
            <a:r>
              <a:rPr sz="1400" b="1" spc="4" dirty="0" smtClean="0">
                <a:latin typeface="Arial"/>
                <a:cs typeface="Arial"/>
              </a:rPr>
              <a:t>Q</a:t>
            </a:r>
            <a:r>
              <a:rPr sz="1400" b="1" spc="-9" dirty="0" smtClean="0">
                <a:latin typeface="Arial"/>
                <a:cs typeface="Arial"/>
              </a:rPr>
              <a:t>UE</a:t>
            </a:r>
            <a:endParaRPr lang="fr-FR" sz="1400" dirty="0" smtClean="0">
              <a:latin typeface="Arial"/>
              <a:cs typeface="Arial"/>
            </a:endParaRPr>
          </a:p>
          <a:p>
            <a:pPr marL="278384"/>
            <a:endParaRPr sz="1400" dirty="0">
              <a:latin typeface="Arial"/>
              <a:cs typeface="Arial"/>
            </a:endParaRPr>
          </a:p>
          <a:p>
            <a:pPr marL="88526" indent="-77391">
              <a:buFont typeface="Book Antiqua"/>
              <a:buChar char="-"/>
              <a:tabLst>
                <a:tab pos="89083" algn="l"/>
              </a:tabLst>
            </a:pPr>
            <a:r>
              <a:rPr sz="1400" spc="-4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édag</a:t>
            </a:r>
            <a:r>
              <a:rPr sz="1400" spc="-18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3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spc="-13" dirty="0">
                <a:latin typeface="Arial"/>
                <a:cs typeface="Arial"/>
              </a:rPr>
              <a:t>c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spc="-13" dirty="0">
                <a:latin typeface="Arial"/>
                <a:cs typeface="Arial"/>
              </a:rPr>
              <a:t>i</a:t>
            </a:r>
            <a:r>
              <a:rPr sz="1400" spc="-9" dirty="0">
                <a:latin typeface="Arial"/>
                <a:cs typeface="Arial"/>
              </a:rPr>
              <a:t>t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q</a:t>
            </a:r>
            <a:r>
              <a:rPr sz="1400" spc="-4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e</a:t>
            </a:r>
          </a:p>
          <a:p>
            <a:pPr marL="88526" indent="-77391">
              <a:spcBef>
                <a:spcPts val="18"/>
              </a:spcBef>
              <a:buFont typeface="Book Antiqua"/>
              <a:buChar char="-"/>
              <a:tabLst>
                <a:tab pos="89083" algn="l"/>
              </a:tabLst>
            </a:pPr>
            <a:r>
              <a:rPr lang="fr-FR" sz="1400" spc="-4" dirty="0" smtClean="0">
                <a:latin typeface="Arial"/>
                <a:cs typeface="Arial"/>
              </a:rPr>
              <a:t>Pédagogie de l’enquête</a:t>
            </a:r>
          </a:p>
          <a:p>
            <a:pPr marL="88526" indent="-77391">
              <a:spcBef>
                <a:spcPts val="18"/>
              </a:spcBef>
              <a:buFont typeface="Book Antiqua"/>
              <a:buChar char="-"/>
              <a:tabLst>
                <a:tab pos="89083" algn="l"/>
              </a:tabLst>
            </a:pPr>
            <a:r>
              <a:rPr lang="fr-FR" sz="1400" spc="-4" dirty="0" smtClean="0">
                <a:latin typeface="Arial"/>
                <a:cs typeface="Arial"/>
              </a:rPr>
              <a:t> Analyse du cadre de vie</a:t>
            </a:r>
            <a:endParaRPr sz="1400" dirty="0">
              <a:latin typeface="Arial"/>
              <a:cs typeface="Arial"/>
            </a:endParaRPr>
          </a:p>
          <a:p>
            <a:pPr marL="88526" indent="-77391">
              <a:buFont typeface="Book Antiqua"/>
              <a:buChar char="-"/>
              <a:tabLst>
                <a:tab pos="89083" algn="l"/>
              </a:tabLst>
            </a:pPr>
            <a:r>
              <a:rPr sz="1400" spc="-4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é</a:t>
            </a:r>
            <a:r>
              <a:rPr sz="1400" spc="-18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spc="-13" dirty="0">
                <a:latin typeface="Arial"/>
                <a:cs typeface="Arial"/>
              </a:rPr>
              <a:t>c</a:t>
            </a:r>
            <a:r>
              <a:rPr sz="1400" spc="-4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3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3" dirty="0">
                <a:latin typeface="Arial"/>
                <a:cs typeface="Arial"/>
              </a:rPr>
              <a:t> </a:t>
            </a:r>
            <a:r>
              <a:rPr sz="1400" spc="-4" dirty="0">
                <a:latin typeface="Arial"/>
                <a:cs typeface="Arial"/>
              </a:rPr>
              <a:t>p</a:t>
            </a:r>
            <a:r>
              <a:rPr sz="1400" spc="9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3" dirty="0">
                <a:latin typeface="Arial"/>
                <a:cs typeface="Arial"/>
              </a:rPr>
              <a:t>i</a:t>
            </a:r>
            <a:r>
              <a:rPr sz="1400" spc="-4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spc="-13" dirty="0">
                <a:latin typeface="Arial"/>
                <a:cs typeface="Arial"/>
              </a:rPr>
              <a:t>c</a:t>
            </a:r>
            <a:r>
              <a:rPr sz="1400" spc="-18" dirty="0">
                <a:latin typeface="Arial"/>
                <a:cs typeface="Arial"/>
              </a:rPr>
              <a:t>o</a:t>
            </a:r>
            <a:r>
              <a:rPr sz="1400" spc="18" dirty="0">
                <a:latin typeface="Arial"/>
                <a:cs typeface="Arial"/>
              </a:rPr>
              <a:t>n</a:t>
            </a:r>
            <a:r>
              <a:rPr sz="1400" spc="-9" dirty="0">
                <a:latin typeface="Arial"/>
                <a:cs typeface="Arial"/>
              </a:rPr>
              <a:t>s</a:t>
            </a:r>
            <a:r>
              <a:rPr sz="1400" spc="-13" dirty="0">
                <a:latin typeface="Arial"/>
                <a:cs typeface="Arial"/>
              </a:rPr>
              <a:t>ci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18" dirty="0">
                <a:latin typeface="Arial"/>
                <a:cs typeface="Arial"/>
              </a:rPr>
              <a:t>n</a:t>
            </a:r>
            <a:r>
              <a:rPr sz="1400" spc="-13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708152" y="6404397"/>
            <a:ext cx="3179012" cy="328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 marR="4454">
              <a:lnSpc>
                <a:spcPts val="1245"/>
              </a:lnSpc>
            </a:pPr>
            <a:r>
              <a:rPr sz="1400" dirty="0">
                <a:latin typeface="Arial"/>
                <a:cs typeface="Arial"/>
              </a:rPr>
              <a:t>F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3" dirty="0">
                <a:latin typeface="Arial"/>
                <a:cs typeface="Arial"/>
              </a:rPr>
              <a:t>i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3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(</a:t>
            </a:r>
            <a:r>
              <a:rPr sz="1400" dirty="0">
                <a:latin typeface="Arial"/>
                <a:cs typeface="Arial"/>
              </a:rPr>
              <a:t>1974)</a:t>
            </a:r>
            <a:r>
              <a:rPr sz="1400" spc="-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spc="-18" dirty="0">
                <a:latin typeface="Arial"/>
                <a:cs typeface="Arial"/>
              </a:rPr>
              <a:t>S</a:t>
            </a:r>
            <a:r>
              <a:rPr sz="1400" spc="-4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9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(</a:t>
            </a:r>
            <a:r>
              <a:rPr sz="1400" dirty="0">
                <a:latin typeface="Arial"/>
                <a:cs typeface="Arial"/>
              </a:rPr>
              <a:t>1994)</a:t>
            </a:r>
            <a:r>
              <a:rPr sz="1400" spc="-26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spc="-22" dirty="0">
                <a:latin typeface="Arial"/>
                <a:cs typeface="Arial"/>
              </a:rPr>
              <a:t>M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8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9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18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spc="-18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4" dirty="0">
                <a:latin typeface="Arial"/>
                <a:cs typeface="Arial"/>
              </a:rPr>
              <a:t> (</a:t>
            </a:r>
            <a:r>
              <a:rPr sz="1400" dirty="0">
                <a:latin typeface="Arial"/>
                <a:cs typeface="Arial"/>
              </a:rPr>
              <a:t>2012)</a:t>
            </a:r>
          </a:p>
        </p:txBody>
      </p:sp>
      <p:sp>
        <p:nvSpPr>
          <p:cNvPr id="24" name="object 24"/>
          <p:cNvSpPr/>
          <p:nvPr/>
        </p:nvSpPr>
        <p:spPr>
          <a:xfrm>
            <a:off x="132694" y="5282965"/>
            <a:ext cx="3183364" cy="1486820"/>
          </a:xfrm>
          <a:custGeom>
            <a:avLst/>
            <a:gdLst/>
            <a:ahLst/>
            <a:cxnLst/>
            <a:rect l="l" t="t" r="r" b="b"/>
            <a:pathLst>
              <a:path w="3429000" h="1371600">
                <a:moveTo>
                  <a:pt x="0" y="0"/>
                </a:moveTo>
                <a:lnTo>
                  <a:pt x="3429000" y="0"/>
                </a:lnTo>
                <a:lnTo>
                  <a:pt x="34290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694" y="5324458"/>
            <a:ext cx="3183363" cy="1445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61666" y="5330845"/>
            <a:ext cx="3054392" cy="1433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6" algn="ctr">
              <a:lnSpc>
                <a:spcPts val="1241"/>
              </a:lnSpc>
            </a:pPr>
            <a:r>
              <a:rPr sz="1400" b="1" spc="4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UT</a:t>
            </a:r>
            <a:r>
              <a:rPr sz="1400" b="1" spc="-18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spc="-18" dirty="0"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 </a:t>
            </a:r>
            <a:endParaRPr lang="fr-FR" sz="1400" b="1" dirty="0" smtClean="0">
              <a:latin typeface="Arial"/>
              <a:cs typeface="Arial"/>
            </a:endParaRPr>
          </a:p>
          <a:p>
            <a:pPr marL="234956" algn="ctr">
              <a:lnSpc>
                <a:spcPts val="1241"/>
              </a:lnSpc>
            </a:pPr>
            <a:endParaRPr sz="1400" dirty="0">
              <a:latin typeface="Arial"/>
              <a:cs typeface="Arial"/>
            </a:endParaRPr>
          </a:p>
          <a:p>
            <a:pPr marL="11135">
              <a:lnSpc>
                <a:spcPts val="1232"/>
              </a:lnSpc>
            </a:pPr>
            <a:r>
              <a:rPr lang="fr-FR" sz="1400" spc="-237" dirty="0" smtClean="0">
                <a:latin typeface="Arial"/>
                <a:cs typeface="Arial"/>
              </a:rPr>
              <a:t>- </a:t>
            </a:r>
            <a:r>
              <a:rPr sz="1400" spc="-4" dirty="0" smtClean="0">
                <a:latin typeface="Arial"/>
                <a:cs typeface="Arial"/>
              </a:rPr>
              <a:t> </a:t>
            </a:r>
            <a:r>
              <a:rPr sz="1400" spc="-18" dirty="0" smtClean="0">
                <a:latin typeface="Arial"/>
                <a:cs typeface="Arial"/>
              </a:rPr>
              <a:t>P</a:t>
            </a:r>
            <a:r>
              <a:rPr sz="1400" spc="-4" dirty="0" smtClean="0">
                <a:latin typeface="Arial"/>
                <a:cs typeface="Arial"/>
              </a:rPr>
              <a:t>h</a:t>
            </a:r>
            <a:r>
              <a:rPr sz="1400" dirty="0" smtClean="0">
                <a:latin typeface="Arial"/>
                <a:cs typeface="Arial"/>
              </a:rPr>
              <a:t>o</a:t>
            </a:r>
            <a:r>
              <a:rPr sz="1400" spc="-22" dirty="0" smtClean="0">
                <a:latin typeface="Arial"/>
                <a:cs typeface="Arial"/>
              </a:rPr>
              <a:t>t</a:t>
            </a:r>
            <a:r>
              <a:rPr sz="1400" dirty="0" smtClean="0">
                <a:latin typeface="Arial"/>
                <a:cs typeface="Arial"/>
              </a:rPr>
              <a:t>o</a:t>
            </a:r>
            <a:r>
              <a:rPr sz="1400" spc="-237" dirty="0">
                <a:latin typeface="Arial"/>
                <a:cs typeface="Arial"/>
              </a:rPr>
              <a:t>-­</a:t>
            </a:r>
            <a:r>
              <a:rPr sz="1400" spc="-250" dirty="0">
                <a:latin typeface="Arial"/>
                <a:cs typeface="Arial"/>
              </a:rPr>
              <a:t>‐</a:t>
            </a:r>
            <a:r>
              <a:rPr sz="1400" spc="-9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2" dirty="0">
                <a:latin typeface="Arial"/>
                <a:cs typeface="Arial"/>
              </a:rPr>
              <a:t>r</a:t>
            </a:r>
            <a:r>
              <a:rPr sz="1400" spc="4" dirty="0">
                <a:latin typeface="Arial"/>
                <a:cs typeface="Arial"/>
              </a:rPr>
              <a:t>m</a:t>
            </a:r>
            <a:r>
              <a:rPr sz="1400" spc="-9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4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on </a:t>
            </a:r>
            <a:endParaRPr lang="fr-FR" sz="1400" dirty="0" smtClean="0">
              <a:latin typeface="Arial"/>
              <a:cs typeface="Arial"/>
            </a:endParaRPr>
          </a:p>
          <a:p>
            <a:pPr marL="11135">
              <a:lnSpc>
                <a:spcPts val="1232"/>
              </a:lnSpc>
            </a:pPr>
            <a:r>
              <a:rPr lang="fr-FR" sz="1400" dirty="0" smtClean="0">
                <a:latin typeface="Arial"/>
                <a:cs typeface="Arial"/>
              </a:rPr>
              <a:t>- Carte conceptuelle et heuristique</a:t>
            </a:r>
            <a:endParaRPr sz="1400" dirty="0">
              <a:latin typeface="Arial"/>
              <a:cs typeface="Arial"/>
            </a:endParaRPr>
          </a:p>
          <a:p>
            <a:pPr marL="11135">
              <a:lnSpc>
                <a:spcPts val="1232"/>
              </a:lnSpc>
            </a:pPr>
            <a:r>
              <a:rPr lang="fr-FR" sz="1400" spc="-237" dirty="0" smtClean="0">
                <a:latin typeface="Arial"/>
                <a:cs typeface="Arial"/>
              </a:rPr>
              <a:t>- </a:t>
            </a:r>
            <a:r>
              <a:rPr sz="1400" spc="-4" dirty="0" smtClean="0">
                <a:latin typeface="Arial"/>
                <a:cs typeface="Arial"/>
              </a:rPr>
              <a:t> </a:t>
            </a:r>
            <a:r>
              <a:rPr sz="1400" spc="-13" dirty="0">
                <a:latin typeface="Arial"/>
                <a:cs typeface="Arial"/>
              </a:rPr>
              <a:t>C</a:t>
            </a:r>
            <a:r>
              <a:rPr sz="1400" spc="9" dirty="0">
                <a:latin typeface="Arial"/>
                <a:cs typeface="Arial"/>
              </a:rPr>
              <a:t>a</a:t>
            </a:r>
            <a:r>
              <a:rPr sz="1400" spc="-22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te</a:t>
            </a:r>
            <a:r>
              <a:rPr sz="1400" spc="-9" dirty="0">
                <a:latin typeface="Arial"/>
                <a:cs typeface="Arial"/>
              </a:rPr>
              <a:t> </a:t>
            </a:r>
            <a:r>
              <a:rPr sz="1400" spc="-26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4" dirty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c</a:t>
            </a:r>
            <a:r>
              <a:rPr sz="1400" spc="-22" dirty="0" smtClean="0">
                <a:latin typeface="Arial"/>
                <a:cs typeface="Arial"/>
              </a:rPr>
              <a:t>o</a:t>
            </a:r>
            <a:r>
              <a:rPr sz="1400" dirty="0" smtClean="0">
                <a:latin typeface="Arial"/>
                <a:cs typeface="Arial"/>
              </a:rPr>
              <a:t>ntr</a:t>
            </a:r>
            <a:r>
              <a:rPr sz="1400" spc="-22" dirty="0" smtClean="0">
                <a:latin typeface="Arial"/>
                <a:cs typeface="Arial"/>
              </a:rPr>
              <a:t>o</a:t>
            </a:r>
            <a:r>
              <a:rPr sz="1400" spc="-13" dirty="0" smtClean="0">
                <a:latin typeface="Arial"/>
                <a:cs typeface="Arial"/>
              </a:rPr>
              <a:t>v</a:t>
            </a:r>
            <a:r>
              <a:rPr sz="1400" dirty="0" smtClean="0">
                <a:latin typeface="Arial"/>
                <a:cs typeface="Arial"/>
              </a:rPr>
              <a:t>er</a:t>
            </a:r>
            <a:r>
              <a:rPr sz="1400" spc="-22" dirty="0" smtClean="0">
                <a:latin typeface="Arial"/>
                <a:cs typeface="Arial"/>
              </a:rPr>
              <a:t>s</a:t>
            </a:r>
            <a:r>
              <a:rPr sz="1400" spc="-18" dirty="0" smtClean="0">
                <a:latin typeface="Arial"/>
                <a:cs typeface="Arial"/>
              </a:rPr>
              <a:t>e</a:t>
            </a:r>
            <a:r>
              <a:rPr sz="1400" dirty="0" smtClean="0">
                <a:latin typeface="Arial"/>
                <a:cs typeface="Arial"/>
              </a:rPr>
              <a:t>s </a:t>
            </a:r>
            <a:endParaRPr sz="1400" dirty="0">
              <a:latin typeface="Arial"/>
              <a:cs typeface="Arial"/>
            </a:endParaRPr>
          </a:p>
          <a:p>
            <a:pPr marL="11135">
              <a:lnSpc>
                <a:spcPts val="1232"/>
              </a:lnSpc>
            </a:pPr>
            <a:r>
              <a:rPr lang="fr-FR" sz="1400" spc="-237" dirty="0" smtClean="0">
                <a:latin typeface="Arial"/>
                <a:cs typeface="Arial"/>
              </a:rPr>
              <a:t>-  </a:t>
            </a:r>
            <a:r>
              <a:rPr sz="1400" spc="-13" dirty="0" smtClean="0">
                <a:latin typeface="Arial"/>
                <a:cs typeface="Arial"/>
              </a:rPr>
              <a:t>J</a:t>
            </a:r>
            <a:r>
              <a:rPr sz="1400" dirty="0" smtClean="0">
                <a:latin typeface="Arial"/>
                <a:cs typeface="Arial"/>
              </a:rPr>
              <a:t>e</a:t>
            </a:r>
            <a:r>
              <a:rPr sz="1400" spc="-13" dirty="0" smtClean="0">
                <a:latin typeface="Arial"/>
                <a:cs typeface="Arial"/>
              </a:rPr>
              <a:t>u</a:t>
            </a:r>
            <a:r>
              <a:rPr sz="1400" spc="-9" dirty="0" smtClean="0">
                <a:latin typeface="Arial"/>
                <a:cs typeface="Arial"/>
              </a:rPr>
              <a:t> </a:t>
            </a:r>
            <a:r>
              <a:rPr sz="1400" spc="-4" dirty="0">
                <a:latin typeface="Arial"/>
                <a:cs typeface="Arial"/>
              </a:rPr>
              <a:t>d</a:t>
            </a:r>
            <a:r>
              <a:rPr sz="1400" spc="-18" dirty="0">
                <a:latin typeface="Arial"/>
                <a:cs typeface="Arial"/>
              </a:rPr>
              <a:t>e</a:t>
            </a:r>
            <a:r>
              <a:rPr sz="1400" spc="-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rô</a:t>
            </a:r>
            <a:r>
              <a:rPr sz="1400" spc="-13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2" dirty="0">
                <a:latin typeface="Arial"/>
                <a:cs typeface="Arial"/>
              </a:rPr>
              <a:t>s</a:t>
            </a:r>
            <a:r>
              <a:rPr lang="fr-FR" sz="1400" dirty="0">
                <a:latin typeface="Arial"/>
                <a:cs typeface="Arial"/>
              </a:rPr>
              <a:t>, </a:t>
            </a:r>
            <a:endParaRPr lang="fr-FR" sz="1400" dirty="0" smtClean="0">
              <a:latin typeface="Arial"/>
              <a:cs typeface="Arial"/>
            </a:endParaRPr>
          </a:p>
          <a:p>
            <a:pPr marL="11135">
              <a:lnSpc>
                <a:spcPts val="1232"/>
              </a:lnSpc>
            </a:pPr>
            <a:r>
              <a:rPr lang="fr-FR" sz="1400" dirty="0" smtClean="0">
                <a:latin typeface="Arial"/>
                <a:cs typeface="Arial"/>
              </a:rPr>
              <a:t>- Contes</a:t>
            </a:r>
            <a:r>
              <a:rPr lang="fr-FR" sz="1400" dirty="0">
                <a:latin typeface="Arial"/>
                <a:cs typeface="Arial"/>
              </a:rPr>
              <a:t>, </a:t>
            </a:r>
            <a:endParaRPr lang="fr-FR" sz="1400" dirty="0" smtClean="0">
              <a:latin typeface="Arial"/>
              <a:cs typeface="Arial"/>
            </a:endParaRPr>
          </a:p>
          <a:p>
            <a:pPr marL="11135">
              <a:lnSpc>
                <a:spcPts val="1232"/>
              </a:lnSpc>
            </a:pPr>
            <a:r>
              <a:rPr lang="fr-FR" sz="1400" dirty="0" smtClean="0">
                <a:latin typeface="Arial"/>
                <a:cs typeface="Arial"/>
              </a:rPr>
              <a:t>- théâtre forum</a:t>
            </a:r>
          </a:p>
          <a:p>
            <a:pPr marL="11135">
              <a:lnSpc>
                <a:spcPts val="1232"/>
              </a:lnSpc>
            </a:pPr>
            <a:r>
              <a:rPr lang="fr-FR" sz="1400" dirty="0" smtClean="0">
                <a:latin typeface="Arial"/>
                <a:cs typeface="Arial"/>
              </a:rPr>
              <a:t>- QVP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466309" y="4141887"/>
            <a:ext cx="111314" cy="121600"/>
          </a:xfrm>
          <a:custGeom>
            <a:avLst/>
            <a:gdLst/>
            <a:ahLst/>
            <a:cxnLst/>
            <a:rect l="l" t="t" r="r" b="b"/>
            <a:pathLst>
              <a:path w="130175" h="133985">
                <a:moveTo>
                  <a:pt x="0" y="0"/>
                </a:moveTo>
                <a:lnTo>
                  <a:pt x="27405" y="128743"/>
                </a:lnTo>
                <a:lnTo>
                  <a:pt x="34993" y="133667"/>
                </a:lnTo>
                <a:lnTo>
                  <a:pt x="50429" y="130382"/>
                </a:lnTo>
                <a:lnTo>
                  <a:pt x="55354" y="122793"/>
                </a:lnTo>
                <a:lnTo>
                  <a:pt x="38148" y="41962"/>
                </a:lnTo>
                <a:lnTo>
                  <a:pt x="126831" y="41962"/>
                </a:lnTo>
                <a:lnTo>
                  <a:pt x="125556" y="39514"/>
                </a:lnTo>
                <a:lnTo>
                  <a:pt x="0" y="0"/>
                </a:lnTo>
                <a:close/>
              </a:path>
              <a:path w="130175" h="133985">
                <a:moveTo>
                  <a:pt x="126831" y="41962"/>
                </a:moveTo>
                <a:lnTo>
                  <a:pt x="38148" y="41962"/>
                </a:lnTo>
                <a:lnTo>
                  <a:pt x="116978" y="66772"/>
                </a:lnTo>
                <a:lnTo>
                  <a:pt x="124999" y="62590"/>
                </a:lnTo>
                <a:lnTo>
                  <a:pt x="129738" y="47537"/>
                </a:lnTo>
                <a:lnTo>
                  <a:pt x="126831" y="41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ZoneTexte 58"/>
          <p:cNvSpPr txBox="1"/>
          <p:nvPr/>
        </p:nvSpPr>
        <p:spPr>
          <a:xfrm>
            <a:off x="383895" y="95844"/>
            <a:ext cx="8503269" cy="942731"/>
          </a:xfrm>
          <a:prstGeom prst="rect">
            <a:avLst/>
          </a:prstGeom>
          <a:noFill/>
        </p:spPr>
        <p:txBody>
          <a:bodyPr wrap="square" lIns="80175" tIns="40087" rIns="80175" bIns="40087" rtlCol="0">
            <a:spAutoFit/>
          </a:bodyPr>
          <a:lstStyle/>
          <a:p>
            <a:pPr algn="ctr"/>
            <a:r>
              <a:rPr lang="fr-FR" sz="2800" b="1" dirty="0">
                <a:latin typeface="Arial"/>
                <a:cs typeface="Arial"/>
              </a:rPr>
              <a:t>CADRE CONCEPTUEL ET EPISTEMOLOGIQUE DE </a:t>
            </a:r>
            <a:r>
              <a:rPr lang="fr-FR" sz="2800" b="1" dirty="0" smtClean="0">
                <a:latin typeface="Arial"/>
                <a:cs typeface="Arial"/>
              </a:rPr>
              <a:t>L’EDD : Modèle REDOC</a:t>
            </a:r>
            <a:endParaRPr lang="fr-FR" sz="2800" b="1" dirty="0">
              <a:latin typeface="Arial"/>
              <a:cs typeface="Arial"/>
            </a:endParaRPr>
          </a:p>
        </p:txBody>
      </p:sp>
      <p:cxnSp>
        <p:nvCxnSpPr>
          <p:cNvPr id="60" name="Connecteur droit avec flèche 59"/>
          <p:cNvCxnSpPr/>
          <p:nvPr/>
        </p:nvCxnSpPr>
        <p:spPr>
          <a:xfrm>
            <a:off x="2729626" y="1189537"/>
            <a:ext cx="346905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7468745" y="4723755"/>
            <a:ext cx="0" cy="360202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>
            <a:off x="3316058" y="6091830"/>
            <a:ext cx="2261565" cy="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V="1">
            <a:off x="1402759" y="4626913"/>
            <a:ext cx="0" cy="656052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89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133" y="274638"/>
            <a:ext cx="8788399" cy="1143000"/>
          </a:xfrm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Arial"/>
                <a:cs typeface="Arial"/>
              </a:rPr>
              <a:t>Positionner l’EDD dans les ESPE ?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93151" y="1847400"/>
            <a:ext cx="3078464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Arial"/>
                <a:cs typeface="Arial"/>
              </a:rPr>
              <a:t>MASTER : Métiers de l’enseignement, de l’éducation et de la formation </a:t>
            </a:r>
            <a:endParaRPr lang="fr-FR" sz="2000" b="1" dirty="0"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56440" y="1982108"/>
            <a:ext cx="1577705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MASTER EDD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154912" y="4214392"/>
            <a:ext cx="134682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1</a:t>
            </a:r>
            <a:r>
              <a:rPr lang="fr-FR" b="1" baseline="30000" dirty="0" smtClean="0"/>
              <a:t>er</a:t>
            </a:r>
            <a:r>
              <a:rPr lang="fr-FR" b="1" dirty="0" smtClean="0"/>
              <a:t> degré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905791" y="3733292"/>
            <a:ext cx="1269878" cy="36933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2</a:t>
            </a:r>
            <a:r>
              <a:rPr lang="fr-FR" b="1" baseline="30000" dirty="0" smtClean="0"/>
              <a:t>nd</a:t>
            </a:r>
            <a:r>
              <a:rPr lang="fr-FR" b="1" dirty="0" smtClean="0"/>
              <a:t> degré</a:t>
            </a:r>
            <a:endParaRPr lang="fr-FR" b="1" dirty="0"/>
          </a:p>
        </p:txBody>
      </p:sp>
      <p:cxnSp>
        <p:nvCxnSpPr>
          <p:cNvPr id="9" name="Connecteur droit avec flèche 8"/>
          <p:cNvCxnSpPr>
            <a:endCxn id="6" idx="0"/>
          </p:cNvCxnSpPr>
          <p:nvPr/>
        </p:nvCxnSpPr>
        <p:spPr>
          <a:xfrm flipH="1">
            <a:off x="2828326" y="3170839"/>
            <a:ext cx="19241" cy="104355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4309844" y="3170839"/>
            <a:ext cx="1" cy="56245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73160" y="3675560"/>
            <a:ext cx="1404551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fr-FR" dirty="0" smtClean="0">
              <a:latin typeface="Arial"/>
              <a:cs typeface="Arial"/>
            </a:endParaRPr>
          </a:p>
          <a:p>
            <a:r>
              <a:rPr lang="fr-FR" dirty="0" smtClean="0">
                <a:latin typeface="Arial"/>
                <a:cs typeface="Arial"/>
              </a:rPr>
              <a:t>Projet EDD</a:t>
            </a:r>
          </a:p>
          <a:p>
            <a:r>
              <a:rPr lang="fr-FR" dirty="0" smtClean="0">
                <a:latin typeface="Arial"/>
                <a:cs typeface="Arial"/>
              </a:rPr>
              <a:t>(modules)</a:t>
            </a:r>
          </a:p>
          <a:p>
            <a:endParaRPr lang="fr-FR" dirty="0">
              <a:latin typeface="Arial"/>
              <a:cs typeface="Arial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808097" y="1654965"/>
            <a:ext cx="5945283" cy="384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6753380" y="1654965"/>
            <a:ext cx="0" cy="3463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808097" y="1654965"/>
            <a:ext cx="0" cy="202059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7" idx="1"/>
          </p:cNvCxnSpPr>
          <p:nvPr/>
        </p:nvCxnSpPr>
        <p:spPr>
          <a:xfrm>
            <a:off x="1673911" y="3917958"/>
            <a:ext cx="2231880" cy="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1577711" y="4410528"/>
            <a:ext cx="577201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942750" y="4232084"/>
            <a:ext cx="123291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2</a:t>
            </a:r>
            <a:r>
              <a:rPr lang="fr-FR" b="1" baseline="30000" dirty="0" smtClean="0"/>
              <a:t>nd</a:t>
            </a:r>
            <a:r>
              <a:rPr lang="fr-FR" b="1" dirty="0" smtClean="0"/>
              <a:t> degré</a:t>
            </a:r>
            <a:endParaRPr lang="fr-FR" b="1" dirty="0"/>
          </a:p>
        </p:txBody>
      </p:sp>
      <p:cxnSp>
        <p:nvCxnSpPr>
          <p:cNvPr id="30" name="Connecteur droit avec flèche 29"/>
          <p:cNvCxnSpPr>
            <a:stCxn id="6" idx="3"/>
            <a:endCxn id="28" idx="1"/>
          </p:cNvCxnSpPr>
          <p:nvPr/>
        </p:nvCxnSpPr>
        <p:spPr>
          <a:xfrm>
            <a:off x="3501740" y="4399058"/>
            <a:ext cx="441010" cy="17692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lèche angle droit à deux pointes 30"/>
          <p:cNvSpPr/>
          <p:nvPr/>
        </p:nvSpPr>
        <p:spPr>
          <a:xfrm>
            <a:off x="5233400" y="2401462"/>
            <a:ext cx="519491" cy="1681918"/>
          </a:xfrm>
          <a:prstGeom prst="left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560976" y="5080355"/>
            <a:ext cx="2251127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Recherche</a:t>
            </a:r>
            <a:r>
              <a:rPr lang="fr-FR" dirty="0" smtClean="0">
                <a:latin typeface="Arial"/>
                <a:cs typeface="Arial"/>
              </a:rPr>
              <a:t> </a:t>
            </a:r>
          </a:p>
          <a:p>
            <a:r>
              <a:rPr lang="fr-FR" dirty="0" smtClean="0">
                <a:latin typeface="Arial"/>
                <a:cs typeface="Arial"/>
              </a:rPr>
              <a:t>- Laboratoire</a:t>
            </a:r>
          </a:p>
          <a:p>
            <a:r>
              <a:rPr lang="fr-FR" dirty="0" smtClean="0">
                <a:latin typeface="Arial"/>
                <a:cs typeface="Arial"/>
              </a:rPr>
              <a:t>- Observatoire local</a:t>
            </a:r>
          </a:p>
          <a:p>
            <a:r>
              <a:rPr lang="fr-FR" dirty="0" smtClean="0">
                <a:latin typeface="Arial"/>
                <a:cs typeface="Arial"/>
              </a:rPr>
              <a:t>- Réseau national</a:t>
            </a:r>
          </a:p>
        </p:txBody>
      </p:sp>
      <p:cxnSp>
        <p:nvCxnSpPr>
          <p:cNvPr id="34" name="Connecteur droit 33"/>
          <p:cNvCxnSpPr/>
          <p:nvPr/>
        </p:nvCxnSpPr>
        <p:spPr>
          <a:xfrm flipH="1" flipV="1">
            <a:off x="8542738" y="2136059"/>
            <a:ext cx="19240" cy="294429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7888564" y="2136059"/>
            <a:ext cx="65417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32" idx="1"/>
          </p:cNvCxnSpPr>
          <p:nvPr/>
        </p:nvCxnSpPr>
        <p:spPr>
          <a:xfrm flipH="1" flipV="1">
            <a:off x="808097" y="5676913"/>
            <a:ext cx="5752879" cy="360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V="1">
            <a:off x="808097" y="4875889"/>
            <a:ext cx="0" cy="8010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503253" y="3267059"/>
            <a:ext cx="1962521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Associations</a:t>
            </a:r>
          </a:p>
          <a:p>
            <a:r>
              <a:rPr lang="fr-FR" dirty="0" smtClean="0"/>
              <a:t>ONG</a:t>
            </a:r>
          </a:p>
          <a:p>
            <a:r>
              <a:rPr lang="fr-FR" dirty="0" smtClean="0"/>
              <a:t>Cadres Ministères</a:t>
            </a:r>
            <a:endParaRPr lang="fr-FR" dirty="0"/>
          </a:p>
        </p:txBody>
      </p:sp>
      <p:sp>
        <p:nvSpPr>
          <p:cNvPr id="42" name="Flèche angle droit à deux pointes 41"/>
          <p:cNvSpPr/>
          <p:nvPr/>
        </p:nvSpPr>
        <p:spPr>
          <a:xfrm rot="5400000">
            <a:off x="5277490" y="2915339"/>
            <a:ext cx="1701164" cy="634922"/>
          </a:xfrm>
          <a:prstGeom prst="left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753380" y="2001352"/>
            <a:ext cx="1135184" cy="38086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"/>
                <a:cs typeface="Arial"/>
              </a:rPr>
              <a:t>DU EDD</a:t>
            </a:r>
            <a:endParaRPr lang="fr-FR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53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echerche EDD_Pag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83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839726"/>
              </p:ext>
            </p:extLst>
          </p:nvPr>
        </p:nvGraphicFramePr>
        <p:xfrm>
          <a:off x="346328" y="3175223"/>
          <a:ext cx="6330092" cy="3348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5" imgW="5765800" imgH="2374900" progId="Word.Document.12">
                  <p:embed/>
                </p:oleObj>
              </mc:Choice>
              <mc:Fallback>
                <p:oleObj name="Document" r:id="rId5" imgW="5765800" imgH="237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328" y="3175223"/>
                        <a:ext cx="6330092" cy="3348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502254" y="3663906"/>
            <a:ext cx="4348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 smtClean="0">
                <a:latin typeface="Arial"/>
                <a:cs typeface="Arial"/>
              </a:rPr>
              <a:t>L’EDD </a:t>
            </a:r>
            <a:r>
              <a:rPr lang="fr-FR" sz="2800" b="1" i="1" dirty="0">
                <a:latin typeface="Arial"/>
                <a:cs typeface="Arial"/>
              </a:rPr>
              <a:t>dans le triangle de la transdisciplinarité</a:t>
            </a:r>
            <a:endParaRPr lang="fr-FR" sz="2800" b="1" dirty="0">
              <a:latin typeface="Arial"/>
              <a:cs typeface="Arial"/>
            </a:endParaRPr>
          </a:p>
        </p:txBody>
      </p:sp>
      <p:pic>
        <p:nvPicPr>
          <p:cNvPr id="4" name="Image 3"/>
          <p:cNvPicPr/>
          <p:nvPr/>
        </p:nvPicPr>
        <p:blipFill>
          <a:blip r:embed="rId7"/>
          <a:stretch>
            <a:fillRect/>
          </a:stretch>
        </p:blipFill>
        <p:spPr>
          <a:xfrm>
            <a:off x="194698" y="374323"/>
            <a:ext cx="6250835" cy="2954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1999" y="1050544"/>
            <a:ext cx="4278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>
                <a:latin typeface="Arial"/>
                <a:cs typeface="Arial"/>
              </a:rPr>
              <a:t>L’EDD dans le triangle de l’interdisciplinarité</a:t>
            </a:r>
            <a:r>
              <a:rPr lang="fr-FR" sz="2800" b="1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68261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591</Words>
  <Application>Microsoft Macintosh PowerPoint</Application>
  <PresentationFormat>Présentation à l'écran (4:3)</PresentationFormat>
  <Paragraphs>110</Paragraphs>
  <Slides>9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Thème Office</vt:lpstr>
      <vt:lpstr>Document</vt:lpstr>
      <vt:lpstr>L’éducation au développement durable : quels enjeux pour les ESPE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Positionner l’EDD dans les ESPE ?</vt:lpstr>
      <vt:lpstr>Présentation PowerPoint</vt:lpstr>
      <vt:lpstr>Présentation PowerPoint</vt:lpstr>
    </vt:vector>
  </TitlesOfParts>
  <Company>oeconomia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 diemer</dc:creator>
  <cp:lastModifiedBy>Arnaud diemer</cp:lastModifiedBy>
  <cp:revision>15</cp:revision>
  <cp:lastPrinted>2015-03-23T12:05:02Z</cp:lastPrinted>
  <dcterms:created xsi:type="dcterms:W3CDTF">2015-03-22T20:53:04Z</dcterms:created>
  <dcterms:modified xsi:type="dcterms:W3CDTF">2015-03-23T14:15:20Z</dcterms:modified>
</cp:coreProperties>
</file>